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25" autoAdjust="0"/>
    <p:restoredTop sz="94434" autoAdjust="0"/>
  </p:normalViewPr>
  <p:slideViewPr>
    <p:cSldViewPr snapToGrid="0">
      <p:cViewPr varScale="1">
        <p:scale>
          <a:sx n="101" d="100"/>
          <a:sy n="101" d="100"/>
        </p:scale>
        <p:origin x="21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C3C319-B6A3-41CA-9BB4-DB6449262649}" type="datetimeFigureOut">
              <a:rPr lang="en-US" smtClean="0"/>
              <a:t>6/16/22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6EC98-9D57-4E5A-8668-6EBD15F3D373}" type="slidenum">
              <a:rPr lang="en-US" smtClean="0"/>
              <a:t>‹#›</a:t>
            </a:fld>
            <a:endParaRPr lang="en-US"/>
          </a:p>
        </p:txBody>
      </p:sp>
    </p:spTree>
    <p:extLst>
      <p:ext uri="{BB962C8B-B14F-4D97-AF65-F5344CB8AC3E}">
        <p14:creationId xmlns:p14="http://schemas.microsoft.com/office/powerpoint/2010/main" val="3275372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EC98-9D57-4E5A-8668-6EBD15F3D373}" type="slidenum">
              <a:rPr lang="en-US" smtClean="0"/>
              <a:t>5</a:t>
            </a:fld>
            <a:endParaRPr lang="en-US"/>
          </a:p>
        </p:txBody>
      </p:sp>
    </p:spTree>
    <p:extLst>
      <p:ext uri="{BB962C8B-B14F-4D97-AF65-F5344CB8AC3E}">
        <p14:creationId xmlns:p14="http://schemas.microsoft.com/office/powerpoint/2010/main" val="2514537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0EF606-93CD-4594-AB9C-4967FC8E53BB}"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338715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F606-93CD-4594-AB9C-4967FC8E53BB}"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355915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F606-93CD-4594-AB9C-4967FC8E53BB}"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9968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F606-93CD-4594-AB9C-4967FC8E53BB}"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212590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EF606-93CD-4594-AB9C-4967FC8E53BB}"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414394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EF606-93CD-4594-AB9C-4967FC8E53BB}" type="datetimeFigureOut">
              <a:rPr lang="en-US" smtClean="0"/>
              <a:t>6/16/22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251293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0EF606-93CD-4594-AB9C-4967FC8E53BB}" type="datetimeFigureOut">
              <a:rPr lang="en-US" smtClean="0"/>
              <a:t>6/16/22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392844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EF606-93CD-4594-AB9C-4967FC8E53BB}" type="datetimeFigureOut">
              <a:rPr lang="en-US" smtClean="0"/>
              <a:t>6/16/22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357006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EF606-93CD-4594-AB9C-4967FC8E53BB}" type="datetimeFigureOut">
              <a:rPr lang="en-US" smtClean="0"/>
              <a:t>6/16/22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234850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0EF606-93CD-4594-AB9C-4967FC8E53BB}" type="datetimeFigureOut">
              <a:rPr lang="en-US" smtClean="0"/>
              <a:t>6/16/22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189673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0EF606-93CD-4594-AB9C-4967FC8E53BB}" type="datetimeFigureOut">
              <a:rPr lang="en-US" smtClean="0"/>
              <a:t>6/16/22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D62D-435E-4E73-83A6-EAF9E6F4C04F}" type="slidenum">
              <a:rPr lang="en-US" smtClean="0"/>
              <a:t>‹#›</a:t>
            </a:fld>
            <a:endParaRPr lang="en-US"/>
          </a:p>
        </p:txBody>
      </p:sp>
    </p:spTree>
    <p:extLst>
      <p:ext uri="{BB962C8B-B14F-4D97-AF65-F5344CB8AC3E}">
        <p14:creationId xmlns:p14="http://schemas.microsoft.com/office/powerpoint/2010/main" val="173027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EF606-93CD-4594-AB9C-4967FC8E53BB}" type="datetimeFigureOut">
              <a:rPr lang="en-US" smtClean="0"/>
              <a:t>6/16/22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2D62D-435E-4E73-83A6-EAF9E6F4C04F}" type="slidenum">
              <a:rPr lang="en-US" smtClean="0"/>
              <a:t>‹#›</a:t>
            </a:fld>
            <a:endParaRPr lang="en-US"/>
          </a:p>
        </p:txBody>
      </p:sp>
    </p:spTree>
    <p:extLst>
      <p:ext uri="{BB962C8B-B14F-4D97-AF65-F5344CB8AC3E}">
        <p14:creationId xmlns:p14="http://schemas.microsoft.com/office/powerpoint/2010/main" val="490394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doi.org/10.4103/0972-6748.98406" TargetMode="External"/><Relationship Id="rId13" Type="http://schemas.openxmlformats.org/officeDocument/2006/relationships/hyperlink" Target="mailto:bsrs@uib.no" TargetMode="External"/><Relationship Id="rId3" Type="http://schemas.openxmlformats.org/officeDocument/2006/relationships/image" Target="../media/image11.jpeg"/><Relationship Id="rId7" Type="http://schemas.openxmlformats.org/officeDocument/2006/relationships/hyperlink" Target="https://www.fao.org/3/i2008e/i2008e07.pdf" TargetMode="External"/><Relationship Id="rId12"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hyperlink" Target="https://www.cbn.gov.ng/out/2021/ccd/abp%20guidelines%20october%2013%202021%20-%20final%20(002).pdf" TargetMode="External"/><Relationship Id="rId11" Type="http://schemas.openxmlformats.org/officeDocument/2006/relationships/image" Target="../media/image15.png"/><Relationship Id="rId5" Type="http://schemas.openxmlformats.org/officeDocument/2006/relationships/image" Target="../media/image13.jpeg"/><Relationship Id="rId15" Type="http://schemas.openxmlformats.org/officeDocument/2006/relationships/hyperlink" Target="https://phd4innovation.w.uib.no/" TargetMode="External"/><Relationship Id="rId10" Type="http://schemas.openxmlformats.org/officeDocument/2006/relationships/image" Target="../media/image14.png"/><Relationship Id="rId4" Type="http://schemas.openxmlformats.org/officeDocument/2006/relationships/image" Target="../media/image12.jpeg"/><Relationship Id="rId9" Type="http://schemas.openxmlformats.org/officeDocument/2006/relationships/hyperlink" Target="http://www.unicef.org/crc/" TargetMode="External"/><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4043966"/>
            <a:ext cx="12192001" cy="28140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1828799" cy="4043966"/>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238704" y="0"/>
            <a:ext cx="1953296" cy="404396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828799" y="4636394"/>
            <a:ext cx="8770514" cy="1077218"/>
          </a:xfrm>
          <a:prstGeom prst="rect">
            <a:avLst/>
          </a:prstGeom>
          <a:noFill/>
        </p:spPr>
        <p:txBody>
          <a:bodyPr wrap="square" rtlCol="0">
            <a:spAutoFit/>
          </a:bodyPr>
          <a:lstStyle/>
          <a:p>
            <a:pPr algn="ctr"/>
            <a:r>
              <a:rPr lang="en-US" sz="3200" b="1" dirty="0">
                <a:solidFill>
                  <a:schemeClr val="bg1"/>
                </a:solidFill>
                <a:latin typeface="Trebuchet MS" panose="020B0603020202020204" pitchFamily="34" charset="0"/>
              </a:rPr>
              <a:t>A holistic approach to child welfare in addressing the root causes of child labour</a:t>
            </a:r>
          </a:p>
        </p:txBody>
      </p:sp>
      <p:sp>
        <p:nvSpPr>
          <p:cNvPr id="11" name="object 14"/>
          <p:cNvSpPr txBox="1"/>
          <p:nvPr/>
        </p:nvSpPr>
        <p:spPr>
          <a:xfrm>
            <a:off x="3150216" y="4212300"/>
            <a:ext cx="6354392" cy="259045"/>
          </a:xfrm>
          <a:prstGeom prst="rect">
            <a:avLst/>
          </a:prstGeom>
        </p:spPr>
        <p:txBody>
          <a:bodyPr vert="horz" wrap="square" lIns="0" tIns="12700" rIns="0" bIns="0" rtlCol="0">
            <a:spAutoFit/>
          </a:bodyPr>
          <a:lstStyle/>
          <a:p>
            <a:pPr marL="12700">
              <a:spcBef>
                <a:spcPts val="100"/>
              </a:spcBef>
            </a:pPr>
            <a:r>
              <a:rPr sz="1600" b="1" spc="-5" dirty="0">
                <a:solidFill>
                  <a:srgbClr val="231F20"/>
                </a:solidFill>
                <a:latin typeface="Trebuchet MS"/>
                <a:cs typeface="Trebuchet MS"/>
              </a:rPr>
              <a:t>BERGEN </a:t>
            </a:r>
            <a:r>
              <a:rPr sz="1600" b="1" spc="60" dirty="0">
                <a:solidFill>
                  <a:srgbClr val="231F20"/>
                </a:solidFill>
                <a:latin typeface="Trebuchet MS"/>
                <a:cs typeface="Trebuchet MS"/>
              </a:rPr>
              <a:t>SUMMER </a:t>
            </a:r>
            <a:r>
              <a:rPr sz="1600" b="1" spc="-5" dirty="0">
                <a:solidFill>
                  <a:srgbClr val="231F20"/>
                </a:solidFill>
                <a:latin typeface="Trebuchet MS"/>
                <a:cs typeface="Trebuchet MS"/>
              </a:rPr>
              <a:t>RESEARCH </a:t>
            </a:r>
            <a:r>
              <a:rPr sz="1600" b="1" spc="10" dirty="0">
                <a:solidFill>
                  <a:srgbClr val="231F20"/>
                </a:solidFill>
                <a:latin typeface="Trebuchet MS"/>
                <a:cs typeface="Trebuchet MS"/>
              </a:rPr>
              <a:t>SCHOOL </a:t>
            </a:r>
            <a:r>
              <a:rPr sz="1600" b="1" spc="-5" dirty="0">
                <a:solidFill>
                  <a:srgbClr val="231F20"/>
                </a:solidFill>
                <a:latin typeface="Trebuchet MS"/>
                <a:cs typeface="Trebuchet MS"/>
              </a:rPr>
              <a:t>POLICY </a:t>
            </a:r>
            <a:r>
              <a:rPr sz="1600" b="1" spc="-20" dirty="0">
                <a:solidFill>
                  <a:srgbClr val="231F20"/>
                </a:solidFill>
                <a:latin typeface="Trebuchet MS"/>
                <a:cs typeface="Trebuchet MS"/>
              </a:rPr>
              <a:t>BRIEF</a:t>
            </a:r>
            <a:r>
              <a:rPr lang="en-US" sz="1600" b="1" spc="-20" dirty="0">
                <a:solidFill>
                  <a:srgbClr val="231F20"/>
                </a:solidFill>
                <a:latin typeface="Trebuchet MS"/>
                <a:cs typeface="Trebuchet MS"/>
              </a:rPr>
              <a:t>    </a:t>
            </a:r>
            <a:r>
              <a:rPr lang="en-US" sz="1400" spc="-20" dirty="0">
                <a:solidFill>
                  <a:srgbClr val="231F20"/>
                </a:solidFill>
                <a:latin typeface="Trebuchet MS"/>
                <a:cs typeface="Trebuchet MS"/>
              </a:rPr>
              <a:t>JUNE 2022</a:t>
            </a:r>
            <a:endParaRPr sz="1200" dirty="0">
              <a:solidFill>
                <a:prstClr val="black"/>
              </a:solidFill>
              <a:latin typeface="Trebuchet MS"/>
              <a:cs typeface="Trebuchet MS"/>
            </a:endParaRPr>
          </a:p>
        </p:txBody>
      </p:sp>
      <p:pic>
        <p:nvPicPr>
          <p:cNvPr id="12" name="Picture 11"/>
          <p:cNvPicPr>
            <a:picLocks noChangeAspect="1"/>
          </p:cNvPicPr>
          <p:nvPr/>
        </p:nvPicPr>
        <p:blipFill>
          <a:blip r:embed="rId2"/>
          <a:stretch>
            <a:fillRect/>
          </a:stretch>
        </p:blipFill>
        <p:spPr>
          <a:xfrm>
            <a:off x="3150216" y="5920014"/>
            <a:ext cx="731583" cy="731583"/>
          </a:xfrm>
          <a:prstGeom prst="rect">
            <a:avLst/>
          </a:prstGeom>
        </p:spPr>
      </p:pic>
      <p:sp>
        <p:nvSpPr>
          <p:cNvPr id="13" name="object 6"/>
          <p:cNvSpPr/>
          <p:nvPr/>
        </p:nvSpPr>
        <p:spPr>
          <a:xfrm>
            <a:off x="4240898" y="6230091"/>
            <a:ext cx="1545996" cy="152336"/>
          </a:xfrm>
          <a:prstGeom prst="rect">
            <a:avLst/>
          </a:prstGeom>
          <a:blipFill>
            <a:blip r:embed="rId3" cstate="print"/>
            <a:stretch>
              <a:fillRect/>
            </a:stretch>
          </a:blipFill>
        </p:spPr>
        <p:txBody>
          <a:bodyPr wrap="square" lIns="0" tIns="0" rIns="0" bIns="0" rtlCol="0"/>
          <a:lstStyle/>
          <a:p>
            <a:endParaRPr b="1" dirty="0"/>
          </a:p>
        </p:txBody>
      </p:sp>
      <p:sp>
        <p:nvSpPr>
          <p:cNvPr id="14" name="object 7"/>
          <p:cNvSpPr/>
          <p:nvPr/>
        </p:nvSpPr>
        <p:spPr>
          <a:xfrm>
            <a:off x="5958319" y="6233939"/>
            <a:ext cx="150863" cy="148488"/>
          </a:xfrm>
          <a:prstGeom prst="rect">
            <a:avLst/>
          </a:prstGeom>
          <a:blipFill>
            <a:blip r:embed="rId4" cstate="print"/>
            <a:stretch>
              <a:fillRect/>
            </a:stretch>
          </a:blipFill>
        </p:spPr>
        <p:txBody>
          <a:bodyPr wrap="square" lIns="0" tIns="0" rIns="0" bIns="0" rtlCol="0"/>
          <a:lstStyle/>
          <a:p>
            <a:endParaRPr/>
          </a:p>
        </p:txBody>
      </p:sp>
      <p:sp>
        <p:nvSpPr>
          <p:cNvPr id="15" name="object 8"/>
          <p:cNvSpPr/>
          <p:nvPr/>
        </p:nvSpPr>
        <p:spPr>
          <a:xfrm>
            <a:off x="6159170" y="6236720"/>
            <a:ext cx="97612" cy="142913"/>
          </a:xfrm>
          <a:prstGeom prst="rect">
            <a:avLst/>
          </a:prstGeom>
          <a:blipFill>
            <a:blip r:embed="rId5" cstate="print"/>
            <a:stretch>
              <a:fillRect/>
            </a:stretch>
          </a:blipFill>
        </p:spPr>
        <p:txBody>
          <a:bodyPr wrap="square" lIns="0" tIns="0" rIns="0" bIns="0" rtlCol="0"/>
          <a:lstStyle/>
          <a:p>
            <a:endParaRPr/>
          </a:p>
        </p:txBody>
      </p:sp>
      <p:sp>
        <p:nvSpPr>
          <p:cNvPr id="16" name="object 9"/>
          <p:cNvSpPr/>
          <p:nvPr/>
        </p:nvSpPr>
        <p:spPr>
          <a:xfrm>
            <a:off x="6417309" y="6236720"/>
            <a:ext cx="986358" cy="148475"/>
          </a:xfrm>
          <a:prstGeom prst="rect">
            <a:avLst/>
          </a:prstGeom>
          <a:blipFill>
            <a:blip r:embed="rId6" cstate="print"/>
            <a:stretch>
              <a:fillRect/>
            </a:stretch>
          </a:blipFill>
        </p:spPr>
        <p:txBody>
          <a:bodyPr wrap="square" lIns="0" tIns="0" rIns="0" bIns="0" rtlCol="0"/>
          <a:lstStyle/>
          <a:p>
            <a:endParaRPr/>
          </a:p>
        </p:txBody>
      </p:sp>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23301" y="115909"/>
            <a:ext cx="1584101" cy="1493950"/>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8799" y="0"/>
            <a:ext cx="8409903" cy="4043966"/>
          </a:xfrm>
          <a:prstGeom prst="rect">
            <a:avLst/>
          </a:prstGeom>
        </p:spPr>
      </p:pic>
    </p:spTree>
    <p:extLst>
      <p:ext uri="{BB962C8B-B14F-4D97-AF65-F5344CB8AC3E}">
        <p14:creationId xmlns:p14="http://schemas.microsoft.com/office/powerpoint/2010/main" val="98922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425002" y="476518"/>
            <a:ext cx="11204621" cy="1288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25002" y="245686"/>
            <a:ext cx="7675806" cy="230832"/>
          </a:xfrm>
          <a:prstGeom prst="rect">
            <a:avLst/>
          </a:prstGeom>
        </p:spPr>
        <p:txBody>
          <a:bodyPr wrap="square">
            <a:spAutoFit/>
          </a:bodyPr>
          <a:lstStyle/>
          <a:p>
            <a:r>
              <a:rPr lang="en-US" sz="900" b="1" dirty="0">
                <a:latin typeface="Trebuchet MS" panose="020B0603020202020204" pitchFamily="34" charset="0"/>
              </a:rPr>
              <a:t>A holistic approach to child welfare in addressing the root causes of child labour</a:t>
            </a:r>
          </a:p>
        </p:txBody>
      </p:sp>
      <p:sp>
        <p:nvSpPr>
          <p:cNvPr id="11" name="Rectangle 10"/>
          <p:cNvSpPr/>
          <p:nvPr/>
        </p:nvSpPr>
        <p:spPr>
          <a:xfrm>
            <a:off x="463639" y="777874"/>
            <a:ext cx="10663708" cy="78659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25002" y="790754"/>
            <a:ext cx="10805376" cy="830997"/>
          </a:xfrm>
          <a:prstGeom prst="rect">
            <a:avLst/>
          </a:prstGeom>
          <a:noFill/>
        </p:spPr>
        <p:txBody>
          <a:bodyPr wrap="square" rtlCol="0">
            <a:spAutoFit/>
          </a:bodyPr>
          <a:lstStyle/>
          <a:p>
            <a:r>
              <a:rPr lang="en-US" sz="1600" spc="-90" dirty="0">
                <a:solidFill>
                  <a:srgbClr val="00C0F3"/>
                </a:solidFill>
                <a:latin typeface="Webdings"/>
                <a:cs typeface="Webdings"/>
              </a:rPr>
              <a:t> </a:t>
            </a:r>
            <a:r>
              <a:rPr lang="en-US" sz="1600" dirty="0">
                <a:latin typeface="Trebuchet MS" panose="020B0603020202020204" pitchFamily="34" charset="0"/>
              </a:rPr>
              <a:t>With the increasing rate of child labour in Sub-Saharan Africa, we need to take a holistic approach to child welfare in addressing root causes of child labour. With effective social interventions, quality education and improvement in household incomes, we can achieve SDG target 8.7</a:t>
            </a:r>
          </a:p>
        </p:txBody>
      </p:sp>
      <p:sp>
        <p:nvSpPr>
          <p:cNvPr id="16" name="TextBox 15"/>
          <p:cNvSpPr txBox="1"/>
          <p:nvPr/>
        </p:nvSpPr>
        <p:spPr>
          <a:xfrm>
            <a:off x="382072" y="1923107"/>
            <a:ext cx="10766739" cy="1323439"/>
          </a:xfrm>
          <a:prstGeom prst="rect">
            <a:avLst/>
          </a:prstGeom>
          <a:noFill/>
        </p:spPr>
        <p:txBody>
          <a:bodyPr wrap="square" rtlCol="0">
            <a:spAutoFit/>
          </a:bodyPr>
          <a:lstStyle/>
          <a:p>
            <a:pPr algn="just"/>
            <a:r>
              <a:rPr lang="en-US" sz="1600" b="1" dirty="0">
                <a:solidFill>
                  <a:srgbClr val="00B0F0"/>
                </a:solidFill>
                <a:latin typeface="Trebuchet MS" panose="020B0603020202020204" pitchFamily="34" charset="0"/>
              </a:rPr>
              <a:t>Sustainable Development Goal 8.7 </a:t>
            </a:r>
            <a:r>
              <a:rPr lang="en-US" sz="1600" b="1" dirty="0">
                <a:latin typeface="Trebuchet MS" panose="020B0603020202020204" pitchFamily="34" charset="0"/>
              </a:rPr>
              <a:t>seeks to take immediate and effective measures to eradicate forced labour, end modern slavery and human trafficking, secure the prohibition and elimination of the worst forms of child labour and by 2025, end child labour in all its forms. Taking a holistic approach to achieve this goal will further lead to achievement of other SDGs such as SDG 1 “No Poverty”, SDG 4 “Quality Education” and SDG 10 “Reduced Inequalities”</a:t>
            </a:r>
          </a:p>
        </p:txBody>
      </p:sp>
      <p:sp>
        <p:nvSpPr>
          <p:cNvPr id="17" name="TextBox 16"/>
          <p:cNvSpPr txBox="1"/>
          <p:nvPr/>
        </p:nvSpPr>
        <p:spPr>
          <a:xfrm>
            <a:off x="352613" y="3442750"/>
            <a:ext cx="5301803" cy="3323987"/>
          </a:xfrm>
          <a:prstGeom prst="rect">
            <a:avLst/>
          </a:prstGeom>
          <a:noFill/>
        </p:spPr>
        <p:txBody>
          <a:bodyPr wrap="square" rtlCol="0">
            <a:spAutoFit/>
          </a:bodyPr>
          <a:lstStyle/>
          <a:p>
            <a:r>
              <a:rPr lang="en-US" sz="1600" b="1" dirty="0">
                <a:solidFill>
                  <a:srgbClr val="00B0F0"/>
                </a:solidFill>
                <a:latin typeface="Trebuchet MS" panose="020B0603020202020204" pitchFamily="34" charset="0"/>
              </a:rPr>
              <a:t>Key points</a:t>
            </a:r>
          </a:p>
          <a:p>
            <a:endParaRPr lang="en-US" sz="1000" b="1" dirty="0">
              <a:solidFill>
                <a:srgbClr val="00B0F0"/>
              </a:solidFill>
              <a:latin typeface="Trebuchet MS" panose="020B0603020202020204" pitchFamily="34" charset="0"/>
            </a:endParaRPr>
          </a:p>
          <a:p>
            <a:pPr marL="171450" indent="-171450">
              <a:buFont typeface="Arial" panose="020B0604020202020204" pitchFamily="34" charset="0"/>
              <a:buChar char="•"/>
            </a:pPr>
            <a:r>
              <a:rPr lang="en-US" sz="1200" dirty="0">
                <a:latin typeface="Trebuchet MS" panose="020B0603020202020204" pitchFamily="34" charset="0"/>
              </a:rPr>
              <a:t>Around the world, growing economic inequalities in recent decades have forced millions of young children out of school and into work.</a:t>
            </a:r>
          </a:p>
          <a:p>
            <a:endParaRPr lang="en-US" sz="1000" dirty="0">
              <a:latin typeface="Trebuchet MS" panose="020B0603020202020204" pitchFamily="34" charset="0"/>
            </a:endParaRPr>
          </a:p>
          <a:p>
            <a:pPr marL="171450" indent="-171450">
              <a:buFont typeface="Arial" panose="020B0604020202020204" pitchFamily="34" charset="0"/>
              <a:buChar char="•"/>
            </a:pPr>
            <a:r>
              <a:rPr lang="en-US" sz="1200" dirty="0">
                <a:latin typeface="Trebuchet MS" panose="020B0603020202020204" pitchFamily="34" charset="0"/>
              </a:rPr>
              <a:t>Nearly 1 in 10 children are subjected to child labour worldwide while global progress against child labour has stagnated since 2016</a:t>
            </a:r>
          </a:p>
          <a:p>
            <a:endParaRPr lang="en-US" sz="1000" dirty="0">
              <a:latin typeface="Trebuchet MS" panose="020B0603020202020204" pitchFamily="34" charset="0"/>
            </a:endParaRPr>
          </a:p>
          <a:p>
            <a:pPr marL="171450" indent="-171450">
              <a:buFont typeface="Arial" panose="020B0604020202020204" pitchFamily="34" charset="0"/>
              <a:buChar char="•"/>
            </a:pPr>
            <a:r>
              <a:rPr lang="en-US" sz="1200" dirty="0">
                <a:latin typeface="Trebuchet MS" panose="020B0603020202020204" pitchFamily="34" charset="0"/>
              </a:rPr>
              <a:t>Across regions, Sub-Saharan Africa is hard hit with a growing rate of child labour where the percentage of children aged 5 to 17 years in child labour in the region increased from 21.4% in 2012 to 23.9% in 2020.</a:t>
            </a:r>
          </a:p>
          <a:p>
            <a:pPr marL="171450" indent="-171450">
              <a:buFont typeface="Arial" panose="020B0604020202020204" pitchFamily="34" charset="0"/>
              <a:buChar char="•"/>
            </a:pPr>
            <a:endParaRPr lang="en-US" sz="1000" dirty="0">
              <a:effectLst/>
              <a:latin typeface="Trebuchet MS" panose="020B0603020202020204" pitchFamily="34" charset="0"/>
            </a:endParaRPr>
          </a:p>
          <a:p>
            <a:pPr marL="171450" indent="-171450">
              <a:buFont typeface="Arial" panose="020B0604020202020204" pitchFamily="34" charset="0"/>
              <a:buChar char="•"/>
            </a:pPr>
            <a:r>
              <a:rPr lang="en-US" sz="1200" dirty="0">
                <a:latin typeface="Trebuchet MS" panose="020B0603020202020204" pitchFamily="34" charset="0"/>
              </a:rPr>
              <a:t>The largest share of child labour takes place within families, if they consider it as necessary to put their children to work in order to survive.</a:t>
            </a:r>
          </a:p>
          <a:p>
            <a:endParaRPr lang="en-US" sz="1000" dirty="0">
              <a:latin typeface="Trebuchet MS" panose="020B0603020202020204" pitchFamily="34" charset="0"/>
            </a:endParaRPr>
          </a:p>
          <a:p>
            <a:pPr marL="171450" indent="-171450">
              <a:buFont typeface="Arial" panose="020B0604020202020204" pitchFamily="34" charset="0"/>
              <a:buChar char="•"/>
            </a:pPr>
            <a:r>
              <a:rPr lang="en-US" sz="1200" dirty="0">
                <a:latin typeface="Trebuchet MS" panose="020B0603020202020204" pitchFamily="34" charset="0"/>
              </a:rPr>
              <a:t>Child labour is frequently associated with children being out of school.</a:t>
            </a:r>
            <a:endParaRPr lang="en-US" sz="1600" b="1" dirty="0">
              <a:solidFill>
                <a:srgbClr val="00B0F0"/>
              </a:solidFill>
              <a:latin typeface="Trebuchet MS" panose="020B0603020202020204" pitchFamily="34" charset="0"/>
            </a:endParaRPr>
          </a:p>
        </p:txBody>
      </p:sp>
      <p:sp>
        <p:nvSpPr>
          <p:cNvPr id="19" name="Rectangle 18"/>
          <p:cNvSpPr/>
          <p:nvPr/>
        </p:nvSpPr>
        <p:spPr>
          <a:xfrm>
            <a:off x="5533623" y="6323773"/>
            <a:ext cx="6096000" cy="584775"/>
          </a:xfrm>
          <a:prstGeom prst="rect">
            <a:avLst/>
          </a:prstGeom>
        </p:spPr>
        <p:txBody>
          <a:bodyPr>
            <a:spAutoFit/>
          </a:bodyPr>
          <a:lstStyle/>
          <a:p>
            <a:r>
              <a:rPr lang="en-US" sz="1050" b="1" dirty="0"/>
              <a:t>Figure 1</a:t>
            </a:r>
            <a:r>
              <a:rPr lang="en-US" sz="1050" dirty="0"/>
              <a:t>: Prevalence of child </a:t>
            </a:r>
            <a:r>
              <a:rPr lang="en-US" sz="1050" dirty="0" err="1"/>
              <a:t>labour</a:t>
            </a:r>
            <a:r>
              <a:rPr lang="en-US" sz="1050" dirty="0"/>
              <a:t> in different regions around the world in 2020. </a:t>
            </a:r>
          </a:p>
          <a:p>
            <a:r>
              <a:rPr lang="en-US" sz="1050" dirty="0"/>
              <a:t>Source: </a:t>
            </a:r>
            <a:r>
              <a:rPr lang="en-US" sz="1050" dirty="0">
                <a:latin typeface="Trebuchet MS" panose="020B0603020202020204" pitchFamily="34" charset="0"/>
              </a:rPr>
              <a:t>ILO/UNICEF </a:t>
            </a:r>
            <a:r>
              <a:rPr lang="en-US" sz="1050" dirty="0"/>
              <a:t>2021</a:t>
            </a:r>
          </a:p>
          <a:p>
            <a:endParaRPr lang="en-US" sz="1050" dirty="0"/>
          </a:p>
        </p:txBody>
      </p:sp>
      <p:pic>
        <p:nvPicPr>
          <p:cNvPr id="3" name="Bilde 2">
            <a:extLst>
              <a:ext uri="{FF2B5EF4-FFF2-40B4-BE49-F238E27FC236}">
                <a16:creationId xmlns:a16="http://schemas.microsoft.com/office/drawing/2014/main" id="{A27568C7-F1DE-434C-B8B0-E377D3A2F7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8006" y="3246546"/>
            <a:ext cx="5975207" cy="3036077"/>
          </a:xfrm>
          <a:prstGeom prst="rect">
            <a:avLst/>
          </a:prstGeom>
        </p:spPr>
      </p:pic>
    </p:spTree>
    <p:extLst>
      <p:ext uri="{BB962C8B-B14F-4D97-AF65-F5344CB8AC3E}">
        <p14:creationId xmlns:p14="http://schemas.microsoft.com/office/powerpoint/2010/main" val="29383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1434" y="819807"/>
            <a:ext cx="4130565" cy="4635062"/>
          </a:xfrm>
          <a:prstGeom prst="rect">
            <a:avLst/>
          </a:prstGeom>
        </p:spPr>
      </p:pic>
      <p:sp>
        <p:nvSpPr>
          <p:cNvPr id="5" name="TextBox 4"/>
          <p:cNvSpPr txBox="1"/>
          <p:nvPr/>
        </p:nvSpPr>
        <p:spPr>
          <a:xfrm>
            <a:off x="131748" y="663384"/>
            <a:ext cx="2238703" cy="338554"/>
          </a:xfrm>
          <a:prstGeom prst="rect">
            <a:avLst/>
          </a:prstGeom>
          <a:noFill/>
        </p:spPr>
        <p:txBody>
          <a:bodyPr wrap="square" rtlCol="0">
            <a:spAutoFit/>
          </a:bodyPr>
          <a:lstStyle/>
          <a:p>
            <a:r>
              <a:rPr lang="en-US" sz="1600" b="1" dirty="0">
                <a:solidFill>
                  <a:srgbClr val="00B0F0"/>
                </a:solidFill>
                <a:latin typeface="Trebuchet MS" panose="020B0603020202020204" pitchFamily="34" charset="0"/>
              </a:rPr>
              <a:t>Introduction</a:t>
            </a:r>
          </a:p>
        </p:txBody>
      </p:sp>
      <p:cxnSp>
        <p:nvCxnSpPr>
          <p:cNvPr id="6" name="Straight Connector 5"/>
          <p:cNvCxnSpPr/>
          <p:nvPr/>
        </p:nvCxnSpPr>
        <p:spPr>
          <a:xfrm flipV="1">
            <a:off x="385629" y="353748"/>
            <a:ext cx="11204621" cy="1288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5629" y="135796"/>
            <a:ext cx="7675806" cy="230832"/>
          </a:xfrm>
          <a:prstGeom prst="rect">
            <a:avLst/>
          </a:prstGeom>
        </p:spPr>
        <p:txBody>
          <a:bodyPr wrap="square">
            <a:spAutoFit/>
          </a:bodyPr>
          <a:lstStyle/>
          <a:p>
            <a:r>
              <a:rPr lang="en-US" sz="900" b="1" dirty="0">
                <a:latin typeface="Trebuchet MS" panose="020B0603020202020204" pitchFamily="34" charset="0"/>
              </a:rPr>
              <a:t>A holistic approach to child welfare in addressing the root causes of child labour</a:t>
            </a:r>
          </a:p>
        </p:txBody>
      </p:sp>
      <p:sp>
        <p:nvSpPr>
          <p:cNvPr id="8" name="Rectangle 7"/>
          <p:cNvSpPr/>
          <p:nvPr/>
        </p:nvSpPr>
        <p:spPr>
          <a:xfrm>
            <a:off x="4096596" y="1001938"/>
            <a:ext cx="3728353" cy="6017032"/>
          </a:xfrm>
          <a:prstGeom prst="rect">
            <a:avLst/>
          </a:prstGeom>
        </p:spPr>
        <p:txBody>
          <a:bodyPr wrap="square">
            <a:spAutoFit/>
          </a:bodyPr>
          <a:lstStyle/>
          <a:p>
            <a:r>
              <a:rPr lang="en-US" sz="1100" dirty="0">
                <a:latin typeface="Trebuchet MS" panose="020B0603020202020204" pitchFamily="34" charset="0"/>
              </a:rPr>
              <a:t>According to ILO/UNICEF (2021), involvement in child labour is higher for boys than girls at all ages. Child labour is also more common in rural areas. For boy and girls alike, most child labour continue to occur in agriculture.</a:t>
            </a:r>
          </a:p>
          <a:p>
            <a:endParaRPr lang="en-US" sz="1100" dirty="0"/>
          </a:p>
          <a:p>
            <a:pPr algn="just"/>
            <a:r>
              <a:rPr lang="en-US" sz="1100" dirty="0">
                <a:latin typeface="Trebuchet MS" panose="020B0603020202020204" pitchFamily="34" charset="0"/>
              </a:rPr>
              <a:t>Recent data indicates a growing rate of child labour in Sub-Saharan Africa. The percentage of children aged 5 to 17 years in child labour in Sub-Saharan Africa increased from 21.4% in 2012 to 23.9% in 2020. Between 2017 and 2021 alone, 16.6 million children on the continent have been forced into child labour due to population growth, extreme poverty and inadequate social protection interventions. </a:t>
            </a:r>
            <a:endParaRPr lang="en-US" sz="1100" dirty="0">
              <a:effectLst/>
              <a:latin typeface="Trebuchet MS" panose="020B0603020202020204" pitchFamily="34" charset="0"/>
            </a:endParaRPr>
          </a:p>
          <a:p>
            <a:pPr algn="just"/>
            <a:endParaRPr lang="en-US" sz="1100" dirty="0">
              <a:effectLst/>
              <a:latin typeface="Trebuchet MS" panose="020B0603020202020204" pitchFamily="34" charset="0"/>
            </a:endParaRPr>
          </a:p>
          <a:p>
            <a:pPr algn="just"/>
            <a:r>
              <a:rPr lang="en-US" sz="1100" dirty="0">
                <a:latin typeface="Trebuchet MS" panose="020B0603020202020204" pitchFamily="34" charset="0"/>
              </a:rPr>
              <a:t>Child </a:t>
            </a:r>
            <a:r>
              <a:rPr lang="en-US" sz="1100" dirty="0" err="1">
                <a:latin typeface="Trebuchet MS" panose="020B0603020202020204" pitchFamily="34" charset="0"/>
              </a:rPr>
              <a:t>labour</a:t>
            </a:r>
            <a:r>
              <a:rPr lang="en-US" sz="1100" dirty="0">
                <a:latin typeface="Trebuchet MS" panose="020B0603020202020204" pitchFamily="34" charset="0"/>
              </a:rPr>
              <a:t> violates human rights, and is in contravention of the International </a:t>
            </a:r>
            <a:r>
              <a:rPr lang="en-US" sz="1100" dirty="0" err="1">
                <a:latin typeface="Trebuchet MS" panose="020B0603020202020204" pitchFamily="34" charset="0"/>
              </a:rPr>
              <a:t>Labour</a:t>
            </a:r>
            <a:r>
              <a:rPr lang="en-US" sz="1100" dirty="0">
                <a:latin typeface="Trebuchet MS" panose="020B0603020202020204" pitchFamily="34" charset="0"/>
              </a:rPr>
              <a:t> Organization (Article 32, Convention Rights of the Child). About one-third of children of the developing world fail to complete at least 4 years of education (UNICEF, 2006).</a:t>
            </a:r>
          </a:p>
          <a:p>
            <a:pPr algn="just"/>
            <a:endParaRPr lang="en-US" sz="1100" dirty="0">
              <a:latin typeface="Trebuchet MS" panose="020B0603020202020204" pitchFamily="34" charset="0"/>
            </a:endParaRPr>
          </a:p>
          <a:p>
            <a:pPr algn="just"/>
            <a:r>
              <a:rPr lang="en-US" sz="1100" dirty="0">
                <a:latin typeface="Trebuchet MS" panose="020B0603020202020204" pitchFamily="34" charset="0"/>
              </a:rPr>
              <a:t>Child labour is mentally, physically, and emotionally harmful to children especially when they work in hazardous occupations, and interferes with their education by depriving them of the opportunity to attend school, thereby limiting their future economic opportunities and perpetuating the cycle of intergenerational poverty in the household (Srivastava, 2011). </a:t>
            </a:r>
          </a:p>
          <a:p>
            <a:pPr algn="just"/>
            <a:endParaRPr lang="en-US" sz="1100" dirty="0"/>
          </a:p>
          <a:p>
            <a:r>
              <a:rPr lang="en-US" sz="1100" dirty="0">
                <a:latin typeface="Trebuchet MS" panose="020B0603020202020204" pitchFamily="34" charset="0"/>
              </a:rPr>
              <a:t>The menace continues to be a great concern in many parts of the world and concerted efforts are required to eradicate all forms of child labour by 2025 in line with SDG 8.7.</a:t>
            </a:r>
            <a:br>
              <a:rPr lang="en-US" sz="1100" dirty="0">
                <a:latin typeface="Trebuchet MS" panose="020B0603020202020204" pitchFamily="34" charset="0"/>
              </a:rPr>
            </a:br>
            <a:endParaRPr lang="en-US" sz="1100" dirty="0">
              <a:latin typeface="Trebuchet MS" panose="020B0603020202020204" pitchFamily="34" charset="0"/>
            </a:endParaRPr>
          </a:p>
        </p:txBody>
      </p:sp>
      <p:cxnSp>
        <p:nvCxnSpPr>
          <p:cNvPr id="10" name="Straight Connector 9"/>
          <p:cNvCxnSpPr/>
          <p:nvPr/>
        </p:nvCxnSpPr>
        <p:spPr>
          <a:xfrm flipH="1">
            <a:off x="3849596" y="511007"/>
            <a:ext cx="10516" cy="584775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96596" y="663384"/>
            <a:ext cx="2238703" cy="338554"/>
          </a:xfrm>
          <a:prstGeom prst="rect">
            <a:avLst/>
          </a:prstGeom>
          <a:noFill/>
        </p:spPr>
        <p:txBody>
          <a:bodyPr wrap="square" rtlCol="0">
            <a:spAutoFit/>
          </a:bodyPr>
          <a:lstStyle/>
          <a:p>
            <a:r>
              <a:rPr lang="en-US" sz="1600" b="1" dirty="0">
                <a:solidFill>
                  <a:srgbClr val="00B0F0"/>
                </a:solidFill>
                <a:latin typeface="Trebuchet MS" panose="020B0603020202020204" pitchFamily="34" charset="0"/>
              </a:rPr>
              <a:t>Analysis</a:t>
            </a:r>
          </a:p>
        </p:txBody>
      </p:sp>
      <p:sp>
        <p:nvSpPr>
          <p:cNvPr id="13" name="Rectangle 12"/>
          <p:cNvSpPr/>
          <p:nvPr/>
        </p:nvSpPr>
        <p:spPr>
          <a:xfrm>
            <a:off x="131748" y="1001938"/>
            <a:ext cx="3480552" cy="5586145"/>
          </a:xfrm>
          <a:prstGeom prst="rect">
            <a:avLst/>
          </a:prstGeom>
        </p:spPr>
        <p:txBody>
          <a:bodyPr wrap="square">
            <a:spAutoFit/>
          </a:bodyPr>
          <a:lstStyle/>
          <a:p>
            <a:pPr algn="just"/>
            <a:r>
              <a:rPr lang="en-US" sz="1100" i="0" u="none" strike="noStrike" dirty="0">
                <a:effectLst/>
                <a:latin typeface="Trebuchet MS" panose="020B0603020202020204" pitchFamily="34" charset="0"/>
              </a:rPr>
              <a:t>Child </a:t>
            </a:r>
            <a:r>
              <a:rPr lang="en-US" sz="1100" i="0" u="none" strike="noStrike" dirty="0" err="1">
                <a:effectLst/>
                <a:latin typeface="Trebuchet MS" panose="020B0603020202020204" pitchFamily="34" charset="0"/>
              </a:rPr>
              <a:t>labour</a:t>
            </a:r>
            <a:r>
              <a:rPr lang="en-US" sz="1100" i="0" u="none" strike="noStrike" dirty="0">
                <a:effectLst/>
                <a:latin typeface="Trebuchet MS" panose="020B0603020202020204" pitchFamily="34" charset="0"/>
              </a:rPr>
              <a:t> is work that harms children or keeps them from attending school. Child labour refers to the employment of children in any work that deprives them of their childhood, interferes with their ability to attend regular school, and that is mentally, physically, socially or morally dangerous and harmful. </a:t>
            </a:r>
          </a:p>
          <a:p>
            <a:pPr algn="just"/>
            <a:endParaRPr lang="en-US" sz="1100" dirty="0">
              <a:latin typeface="Trebuchet MS" panose="020B0603020202020204" pitchFamily="34" charset="0"/>
            </a:endParaRPr>
          </a:p>
          <a:p>
            <a:pPr algn="just"/>
            <a:r>
              <a:rPr lang="en-US" sz="1100" i="0" u="none" strike="noStrike" dirty="0">
                <a:effectLst/>
                <a:latin typeface="Trebuchet MS" panose="020B0603020202020204" pitchFamily="34" charset="0"/>
              </a:rPr>
              <a:t>Around the world, growing gaps between rich and poor in recent decades have forced millions of young children out of school and into work. The challenge of ending child labour is still quite arduous. According to the International </a:t>
            </a:r>
            <a:r>
              <a:rPr lang="en-US" sz="1100" i="0" u="none" strike="noStrike" dirty="0" err="1">
                <a:effectLst/>
                <a:latin typeface="Trebuchet MS" panose="020B0603020202020204" pitchFamily="34" charset="0"/>
              </a:rPr>
              <a:t>Labour</a:t>
            </a:r>
            <a:r>
              <a:rPr lang="en-US" sz="1100" i="0" u="none" strike="noStrike" dirty="0">
                <a:effectLst/>
                <a:latin typeface="Trebuchet MS" panose="020B0603020202020204" pitchFamily="34" charset="0"/>
              </a:rPr>
              <a:t> </a:t>
            </a:r>
            <a:r>
              <a:rPr lang="en-US" sz="1100" dirty="0">
                <a:latin typeface="Trebuchet MS" panose="020B0603020202020204" pitchFamily="34" charset="0"/>
              </a:rPr>
              <a:t>Organization and UNICEF, </a:t>
            </a:r>
            <a:r>
              <a:rPr lang="en-US" sz="1100" i="0" u="none" strike="noStrike" dirty="0">
                <a:effectLst/>
                <a:latin typeface="Trebuchet MS" panose="020B0603020202020204" pitchFamily="34" charset="0"/>
              </a:rPr>
              <a:t>a total of 160 million children – 63 million girls and 97 million boys –  are in child labour globally, accounting for almost one in ten of all children worldwide. (</a:t>
            </a:r>
            <a:r>
              <a:rPr lang="en-US" sz="1100" dirty="0">
                <a:latin typeface="Trebuchet MS" panose="020B0603020202020204" pitchFamily="34" charset="0"/>
              </a:rPr>
              <a:t>ILO/UNICEF</a:t>
            </a:r>
            <a:r>
              <a:rPr lang="en-US" sz="1100" i="0" u="none" strike="noStrike" dirty="0">
                <a:effectLst/>
                <a:latin typeface="Trebuchet MS" panose="020B0603020202020204" pitchFamily="34" charset="0"/>
              </a:rPr>
              <a:t>, 2021)</a:t>
            </a:r>
          </a:p>
          <a:p>
            <a:pPr algn="just"/>
            <a:endParaRPr lang="en-US" sz="1100" b="0" dirty="0">
              <a:latin typeface="Trebuchet MS" panose="020B0603020202020204" pitchFamily="34" charset="0"/>
            </a:endParaRPr>
          </a:p>
          <a:p>
            <a:pPr algn="just"/>
            <a:r>
              <a:rPr lang="en-US" sz="1100" dirty="0">
                <a:latin typeface="Trebuchet MS" panose="020B0603020202020204" pitchFamily="34" charset="0"/>
              </a:rPr>
              <a:t>Child labour is influenced by several factors. Poverty affects resources of household and make parents push the children to child labour. The increase of child labour affects the illiteracy rate, which in the long term reduces the possibility that young people can get well paid jobs. Low-paying jobs reduce people’s income, increase poverty, and function as a poverty trap (FA0, 2010).</a:t>
            </a:r>
            <a:endParaRPr lang="en-US" sz="1100" dirty="0">
              <a:effectLst/>
              <a:latin typeface="Trebuchet MS" panose="020B0603020202020204" pitchFamily="34" charset="0"/>
            </a:endParaRPr>
          </a:p>
          <a:p>
            <a:pPr algn="just"/>
            <a:br>
              <a:rPr lang="en-US" sz="1600" dirty="0"/>
            </a:br>
            <a:r>
              <a:rPr lang="en-US" sz="1100" dirty="0">
                <a:latin typeface="Trebuchet MS" panose="020B0603020202020204" pitchFamily="34" charset="0"/>
              </a:rPr>
              <a:t>The main affected groups are the children themselves and their families. However, families also trigger child </a:t>
            </a:r>
            <a:r>
              <a:rPr lang="en-US" sz="1100" dirty="0" err="1">
                <a:latin typeface="Trebuchet MS" panose="020B0603020202020204" pitchFamily="34" charset="0"/>
              </a:rPr>
              <a:t>labour</a:t>
            </a:r>
            <a:r>
              <a:rPr lang="en-US" sz="1100" dirty="0">
                <a:latin typeface="Trebuchet MS" panose="020B0603020202020204" pitchFamily="34" charset="0"/>
              </a:rPr>
              <a:t> if they consider it as necessary to put their children to work in order to survive.</a:t>
            </a:r>
          </a:p>
        </p:txBody>
      </p:sp>
    </p:spTree>
    <p:extLst>
      <p:ext uri="{BB962C8B-B14F-4D97-AF65-F5344CB8AC3E}">
        <p14:creationId xmlns:p14="http://schemas.microsoft.com/office/powerpoint/2010/main" val="33702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8906" y="733635"/>
            <a:ext cx="1770827" cy="338554"/>
          </a:xfrm>
          <a:prstGeom prst="rect">
            <a:avLst/>
          </a:prstGeom>
          <a:noFill/>
        </p:spPr>
        <p:txBody>
          <a:bodyPr wrap="square" rtlCol="0">
            <a:spAutoFit/>
          </a:bodyPr>
          <a:lstStyle/>
          <a:p>
            <a:r>
              <a:rPr lang="en-US" sz="1600" b="1" dirty="0">
                <a:solidFill>
                  <a:srgbClr val="00B0F0"/>
                </a:solidFill>
                <a:latin typeface="Trebuchet MS" panose="020B0603020202020204" pitchFamily="34" charset="0"/>
              </a:rPr>
              <a:t>Conclusion</a:t>
            </a:r>
          </a:p>
        </p:txBody>
      </p:sp>
      <p:cxnSp>
        <p:nvCxnSpPr>
          <p:cNvPr id="6" name="Straight Connector 5"/>
          <p:cNvCxnSpPr/>
          <p:nvPr/>
        </p:nvCxnSpPr>
        <p:spPr>
          <a:xfrm flipV="1">
            <a:off x="385629" y="516581"/>
            <a:ext cx="11204621" cy="1288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03396" y="292189"/>
            <a:ext cx="7675806" cy="230832"/>
          </a:xfrm>
          <a:prstGeom prst="rect">
            <a:avLst/>
          </a:prstGeom>
        </p:spPr>
        <p:txBody>
          <a:bodyPr wrap="square">
            <a:spAutoFit/>
          </a:bodyPr>
          <a:lstStyle/>
          <a:p>
            <a:r>
              <a:rPr lang="en-US" sz="900" b="1" dirty="0">
                <a:latin typeface="Trebuchet MS" panose="020B0603020202020204" pitchFamily="34" charset="0"/>
              </a:rPr>
              <a:t>A holistic approach to child welfare in addressing the root causes of child labour</a:t>
            </a:r>
          </a:p>
        </p:txBody>
      </p:sp>
      <p:sp>
        <p:nvSpPr>
          <p:cNvPr id="8" name="Rectangle 7"/>
          <p:cNvSpPr/>
          <p:nvPr/>
        </p:nvSpPr>
        <p:spPr>
          <a:xfrm>
            <a:off x="3747021" y="3178144"/>
            <a:ext cx="3776268" cy="3585597"/>
          </a:xfrm>
          <a:prstGeom prst="rect">
            <a:avLst/>
          </a:prstGeom>
        </p:spPr>
        <p:txBody>
          <a:bodyPr wrap="square">
            <a:spAutoFit/>
          </a:bodyPr>
          <a:lstStyle/>
          <a:p>
            <a:pPr algn="just"/>
            <a:r>
              <a:rPr lang="en-US" sz="1100" dirty="0">
                <a:latin typeface="Trebuchet MS" panose="020B0603020202020204" pitchFamily="34" charset="0"/>
              </a:rPr>
              <a:t>shackles of intergenerational poverty. This involves governments and NGOs working together to review school curriculum to accommodate entrepreneurial content that provide in-demand skills for school children. This has the capacity to reduce poverty and economic inequalities, and reduce child labour in the long term.</a:t>
            </a:r>
          </a:p>
          <a:p>
            <a:endParaRPr lang="en-US" sz="1100" dirty="0">
              <a:latin typeface="Trebuchet MS" panose="020B0603020202020204" pitchFamily="34" charset="0"/>
            </a:endParaRPr>
          </a:p>
          <a:p>
            <a:r>
              <a:rPr lang="en-US" spc="-90" dirty="0">
                <a:solidFill>
                  <a:srgbClr val="00C0F3"/>
                </a:solidFill>
                <a:latin typeface="Webdings"/>
                <a:cs typeface="Webdings"/>
              </a:rPr>
              <a:t></a:t>
            </a:r>
            <a:r>
              <a:rPr lang="en-US" sz="1400" dirty="0">
                <a:solidFill>
                  <a:srgbClr val="00B0F0"/>
                </a:solidFill>
                <a:latin typeface="Trebuchet MS" panose="020B0603020202020204" pitchFamily="34" charset="0"/>
              </a:rPr>
              <a:t>Stayin</a:t>
            </a:r>
            <a:r>
              <a:rPr lang="en-US" sz="1400" b="1" dirty="0">
                <a:solidFill>
                  <a:srgbClr val="00B0F0"/>
                </a:solidFill>
                <a:latin typeface="Trebuchet MS" panose="020B0603020202020204" pitchFamily="34" charset="0"/>
              </a:rPr>
              <a:t>g</a:t>
            </a:r>
            <a:r>
              <a:rPr lang="en-US" sz="1400" dirty="0">
                <a:latin typeface="Trebuchet MS" panose="020B0603020202020204" pitchFamily="34" charset="0"/>
              </a:rPr>
              <a:t> in school</a:t>
            </a:r>
          </a:p>
          <a:p>
            <a:pPr algn="just"/>
            <a:r>
              <a:rPr lang="en-US" sz="1100" dirty="0">
                <a:latin typeface="Trebuchet MS" panose="020B0603020202020204" pitchFamily="34" charset="0"/>
              </a:rPr>
              <a:t>Child labour is closely associated with children being out of school. While it is important that children are provided access to quality education, it is even more important to come up with innovative social protection measures to keep them in school, especially for children who have previously been withdrawn from child labour. Such innovation may range from setting aside funds for school feeding to providing extra curricular skills acquisition </a:t>
            </a:r>
            <a:r>
              <a:rPr lang="en-US" sz="1100" dirty="0" err="1">
                <a:latin typeface="Trebuchet MS" panose="020B0603020202020204" pitchFamily="34" charset="0"/>
              </a:rPr>
              <a:t>programmes</a:t>
            </a:r>
            <a:r>
              <a:rPr lang="en-US" sz="1100" dirty="0">
                <a:latin typeface="Trebuchet MS" panose="020B0603020202020204" pitchFamily="34" charset="0"/>
              </a:rPr>
              <a:t> that attracts young children to sports activities that engage the children in school.</a:t>
            </a:r>
            <a:endParaRPr lang="en-US" sz="1200" dirty="0">
              <a:latin typeface="Trebuchet MS" panose="020B0603020202020204" pitchFamily="34" charset="0"/>
            </a:endParaRPr>
          </a:p>
          <a:p>
            <a:endParaRPr lang="en-US" sz="1100" dirty="0">
              <a:latin typeface="Trebuchet MS" panose="020B0603020202020204" pitchFamily="34" charset="0"/>
            </a:endParaRPr>
          </a:p>
        </p:txBody>
      </p:sp>
      <p:cxnSp>
        <p:nvCxnSpPr>
          <p:cNvPr id="10" name="Straight Connector 9"/>
          <p:cNvCxnSpPr/>
          <p:nvPr/>
        </p:nvCxnSpPr>
        <p:spPr>
          <a:xfrm>
            <a:off x="3704716" y="3039285"/>
            <a:ext cx="19997" cy="362427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8906" y="2566161"/>
            <a:ext cx="2160071" cy="338554"/>
          </a:xfrm>
          <a:prstGeom prst="rect">
            <a:avLst/>
          </a:prstGeom>
          <a:noFill/>
        </p:spPr>
        <p:txBody>
          <a:bodyPr wrap="square" rtlCol="0">
            <a:spAutoFit/>
          </a:bodyPr>
          <a:lstStyle/>
          <a:p>
            <a:r>
              <a:rPr lang="en-US" sz="1600" b="1" dirty="0">
                <a:solidFill>
                  <a:srgbClr val="00B0F0"/>
                </a:solidFill>
                <a:latin typeface="Trebuchet MS" panose="020B0603020202020204" pitchFamily="34" charset="0"/>
              </a:rPr>
              <a:t>Recommendations</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1196" y="644929"/>
            <a:ext cx="3736148" cy="3306501"/>
          </a:xfrm>
          <a:prstGeom prst="rect">
            <a:avLst/>
          </a:prstGeom>
        </p:spPr>
      </p:pic>
      <p:sp>
        <p:nvSpPr>
          <p:cNvPr id="17" name="TextBox 16"/>
          <p:cNvSpPr txBox="1"/>
          <p:nvPr/>
        </p:nvSpPr>
        <p:spPr>
          <a:xfrm>
            <a:off x="168907" y="1050007"/>
            <a:ext cx="7314387" cy="1446550"/>
          </a:xfrm>
          <a:prstGeom prst="rect">
            <a:avLst/>
          </a:prstGeom>
          <a:noFill/>
        </p:spPr>
        <p:txBody>
          <a:bodyPr wrap="square" rtlCol="0">
            <a:spAutoFit/>
          </a:bodyPr>
          <a:lstStyle/>
          <a:p>
            <a:pPr algn="just"/>
            <a:r>
              <a:rPr lang="en-US" sz="1100" dirty="0">
                <a:latin typeface="Trebuchet MS" panose="020B0603020202020204" pitchFamily="34" charset="0"/>
              </a:rPr>
              <a:t>Child labour is a menace with negative outcomes that deserve special attention. According to ILO, poverty is the single largest cause of child labour. However, poverty itself is a multi-dimensional social problem that requires a multi-disciplinary and concerted effort to tackle. We are persuaded that taking a holistic approach towards child welfare will help reduce and eliminate child labour in line with 2030 Agenda. This approach brings together critical stakeholders – the children, households, communities, local NGOs, Governments and International partnerships and collaboration to </a:t>
            </a:r>
            <a:r>
              <a:rPr lang="en-US" sz="1100" b="1" dirty="0">
                <a:solidFill>
                  <a:srgbClr val="00B0F0"/>
                </a:solidFill>
                <a:latin typeface="Trebuchet MS" panose="020B0603020202020204" pitchFamily="34" charset="0"/>
              </a:rPr>
              <a:t>Reduce</a:t>
            </a:r>
            <a:r>
              <a:rPr lang="en-US" sz="1100" dirty="0">
                <a:latin typeface="Trebuchet MS" panose="020B0603020202020204" pitchFamily="34" charset="0"/>
              </a:rPr>
              <a:t> household poverty that triggers child labour in families, remove barriers and ensure that children have </a:t>
            </a:r>
            <a:r>
              <a:rPr lang="en-US" sz="1100" b="1" dirty="0">
                <a:solidFill>
                  <a:srgbClr val="00B0F0"/>
                </a:solidFill>
                <a:latin typeface="Trebuchet MS" panose="020B0603020202020204" pitchFamily="34" charset="0"/>
              </a:rPr>
              <a:t>Access</a:t>
            </a:r>
            <a:r>
              <a:rPr lang="en-US" sz="1100" dirty="0">
                <a:latin typeface="Trebuchet MS" panose="020B0603020202020204" pitchFamily="34" charset="0"/>
              </a:rPr>
              <a:t> to quality education, provide social protection interventions to ensure they </a:t>
            </a:r>
            <a:r>
              <a:rPr lang="en-US" sz="1100" b="1" dirty="0">
                <a:solidFill>
                  <a:srgbClr val="00B0F0"/>
                </a:solidFill>
                <a:latin typeface="Trebuchet MS" panose="020B0603020202020204" pitchFamily="34" charset="0"/>
              </a:rPr>
              <a:t>Stay</a:t>
            </a:r>
            <a:r>
              <a:rPr lang="en-US" sz="1100" dirty="0">
                <a:latin typeface="Trebuchet MS" panose="020B0603020202020204" pitchFamily="34" charset="0"/>
              </a:rPr>
              <a:t> in school, and </a:t>
            </a:r>
            <a:r>
              <a:rPr lang="en-US" sz="1100" b="1" dirty="0">
                <a:solidFill>
                  <a:srgbClr val="00B0F0"/>
                </a:solidFill>
                <a:latin typeface="Trebuchet MS" panose="020B0603020202020204" pitchFamily="34" charset="0"/>
              </a:rPr>
              <a:t>Increase</a:t>
            </a:r>
            <a:r>
              <a:rPr lang="en-US" sz="1100" dirty="0">
                <a:latin typeface="Trebuchet MS" panose="020B0603020202020204" pitchFamily="34" charset="0"/>
              </a:rPr>
              <a:t> the share of child dedicated programs.</a:t>
            </a:r>
          </a:p>
        </p:txBody>
      </p:sp>
      <p:sp>
        <p:nvSpPr>
          <p:cNvPr id="19" name="TextBox 18"/>
          <p:cNvSpPr txBox="1"/>
          <p:nvPr/>
        </p:nvSpPr>
        <p:spPr>
          <a:xfrm>
            <a:off x="144825" y="2904715"/>
            <a:ext cx="3559891" cy="3877985"/>
          </a:xfrm>
          <a:prstGeom prst="rect">
            <a:avLst/>
          </a:prstGeom>
          <a:noFill/>
        </p:spPr>
        <p:txBody>
          <a:bodyPr wrap="square" rtlCol="0">
            <a:spAutoFit/>
          </a:bodyPr>
          <a:lstStyle/>
          <a:p>
            <a:r>
              <a:rPr lang="en-US" spc="-90" dirty="0">
                <a:solidFill>
                  <a:srgbClr val="00C0F3"/>
                </a:solidFill>
                <a:latin typeface="Webdings"/>
                <a:cs typeface="Webdings"/>
              </a:rPr>
              <a:t></a:t>
            </a:r>
            <a:r>
              <a:rPr lang="en-US" sz="1400" dirty="0">
                <a:solidFill>
                  <a:srgbClr val="00B0F0"/>
                </a:solidFill>
                <a:latin typeface="Trebuchet MS" panose="020B0603020202020204" pitchFamily="34" charset="0"/>
              </a:rPr>
              <a:t>Reduce</a:t>
            </a:r>
            <a:r>
              <a:rPr lang="en-US" sz="1400" dirty="0">
                <a:latin typeface="Trebuchet MS" panose="020B0603020202020204" pitchFamily="34" charset="0"/>
              </a:rPr>
              <a:t> household poverty</a:t>
            </a:r>
          </a:p>
          <a:p>
            <a:pPr algn="just"/>
            <a:r>
              <a:rPr lang="en-US" sz="1100" dirty="0">
                <a:latin typeface="Trebuchet MS" panose="020B0603020202020204" pitchFamily="34" charset="0"/>
              </a:rPr>
              <a:t>A root cause of child labour is household poverty where families feel it is necessary to send their children to work in order to survive. Most of these incidences of child labour take place in the rural areas. There must be an integrated policy response that not only reduces rural poverty but also spurs rural development. In rural areas where child labour is prevalent, agriculture is the productive mainstay. There is therefore the need to provide local funding support such as the Anchors Borrower Scheme in Nigeria (Central Bank of Nigeria, 2021) to local farmers.</a:t>
            </a:r>
          </a:p>
          <a:p>
            <a:pPr algn="just"/>
            <a:endParaRPr lang="en-US" sz="1100" dirty="0">
              <a:latin typeface="Trebuchet MS" panose="020B0603020202020204" pitchFamily="34" charset="0"/>
            </a:endParaRPr>
          </a:p>
          <a:p>
            <a:pPr algn="just"/>
            <a:r>
              <a:rPr lang="en-US" spc="-90" dirty="0">
                <a:solidFill>
                  <a:srgbClr val="00C0F3"/>
                </a:solidFill>
                <a:latin typeface="Webdings"/>
                <a:cs typeface="Webdings"/>
              </a:rPr>
              <a:t></a:t>
            </a:r>
            <a:r>
              <a:rPr lang="en-US" sz="1400" b="1" dirty="0">
                <a:solidFill>
                  <a:srgbClr val="00B0F0"/>
                </a:solidFill>
                <a:latin typeface="Trebuchet MS" panose="020B0603020202020204" pitchFamily="34" charset="0"/>
              </a:rPr>
              <a:t>Access</a:t>
            </a:r>
            <a:r>
              <a:rPr lang="en-US" sz="1400" dirty="0">
                <a:latin typeface="Trebuchet MS" panose="020B0603020202020204" pitchFamily="34" charset="0"/>
              </a:rPr>
              <a:t> to quality education</a:t>
            </a:r>
          </a:p>
          <a:p>
            <a:r>
              <a:rPr lang="en-US" sz="1200" dirty="0">
                <a:latin typeface="Trebuchet MS" panose="020B0603020202020204" pitchFamily="34" charset="0"/>
              </a:rPr>
              <a:t>A </a:t>
            </a:r>
            <a:r>
              <a:rPr lang="en-US" sz="1100" dirty="0">
                <a:latin typeface="Trebuchet MS" panose="020B0603020202020204" pitchFamily="34" charset="0"/>
              </a:rPr>
              <a:t>family that is experiencing household poverty lacks the capacity to afford the cost of education for its children. The concerted efforts by stakeholders must not only process access to schools but to qualitative education that provides future opportunities for the children and enable them break away from the </a:t>
            </a:r>
          </a:p>
        </p:txBody>
      </p:sp>
      <p:sp>
        <p:nvSpPr>
          <p:cNvPr id="11" name="Rectangle 7">
            <a:extLst>
              <a:ext uri="{FF2B5EF4-FFF2-40B4-BE49-F238E27FC236}">
                <a16:creationId xmlns:a16="http://schemas.microsoft.com/office/drawing/2014/main" id="{006B7FFF-878B-BA43-B0EB-D0573BE2F7D0}"/>
              </a:ext>
            </a:extLst>
          </p:cNvPr>
          <p:cNvSpPr/>
          <p:nvPr/>
        </p:nvSpPr>
        <p:spPr>
          <a:xfrm>
            <a:off x="7600278" y="3841690"/>
            <a:ext cx="3989972" cy="2954655"/>
          </a:xfrm>
          <a:prstGeom prst="rect">
            <a:avLst/>
          </a:prstGeom>
        </p:spPr>
        <p:txBody>
          <a:bodyPr wrap="square">
            <a:spAutoFit/>
          </a:bodyPr>
          <a:lstStyle/>
          <a:p>
            <a:endParaRPr lang="en-US" sz="1100" dirty="0">
              <a:latin typeface="Trebuchet MS" panose="020B0603020202020204" pitchFamily="34" charset="0"/>
            </a:endParaRPr>
          </a:p>
          <a:p>
            <a:pPr algn="just"/>
            <a:r>
              <a:rPr lang="en-US" spc="-90" dirty="0">
                <a:solidFill>
                  <a:srgbClr val="00C0F3"/>
                </a:solidFill>
                <a:latin typeface="Webdings"/>
                <a:cs typeface="Webdings"/>
              </a:rPr>
              <a:t></a:t>
            </a:r>
            <a:r>
              <a:rPr lang="en-US" sz="1400" dirty="0">
                <a:solidFill>
                  <a:srgbClr val="00B0F0"/>
                </a:solidFill>
                <a:latin typeface="Trebuchet MS" panose="020B0603020202020204" pitchFamily="34" charset="0"/>
              </a:rPr>
              <a:t> Increase</a:t>
            </a:r>
            <a:r>
              <a:rPr lang="en-US" sz="1400" dirty="0">
                <a:latin typeface="Trebuchet MS" panose="020B0603020202020204" pitchFamily="34" charset="0"/>
              </a:rPr>
              <a:t> </a:t>
            </a:r>
            <a:r>
              <a:rPr lang="nb-NO" sz="1400" dirty="0" err="1"/>
              <a:t>the</a:t>
            </a:r>
            <a:r>
              <a:rPr lang="nb-NO" sz="1400" dirty="0"/>
              <a:t> </a:t>
            </a:r>
            <a:r>
              <a:rPr lang="nb-NO" sz="1400" dirty="0" err="1"/>
              <a:t>share</a:t>
            </a:r>
            <a:r>
              <a:rPr lang="nb-NO" sz="1400" dirty="0"/>
              <a:t> </a:t>
            </a:r>
            <a:r>
              <a:rPr lang="nb-NO" sz="1400" dirty="0" err="1"/>
              <a:t>of</a:t>
            </a:r>
            <a:r>
              <a:rPr lang="nb-NO" sz="1400" dirty="0"/>
              <a:t> </a:t>
            </a:r>
            <a:r>
              <a:rPr lang="nb-NO" sz="1400" dirty="0" err="1"/>
              <a:t>child</a:t>
            </a:r>
            <a:r>
              <a:rPr lang="nb-NO" sz="1400" dirty="0"/>
              <a:t> </a:t>
            </a:r>
            <a:r>
              <a:rPr lang="nb-NO" sz="1400" dirty="0" err="1"/>
              <a:t>dedicated</a:t>
            </a:r>
            <a:r>
              <a:rPr lang="nb-NO" sz="1400" dirty="0"/>
              <a:t> </a:t>
            </a:r>
            <a:r>
              <a:rPr lang="nb-NO" sz="1400" dirty="0" err="1"/>
              <a:t>programmes</a:t>
            </a:r>
            <a:r>
              <a:rPr lang="nb-NO" sz="1400" dirty="0"/>
              <a:t>. </a:t>
            </a:r>
            <a:r>
              <a:rPr lang="en-US" sz="1100" dirty="0">
                <a:latin typeface="Trebuchet MS" panose="020B0603020202020204" pitchFamily="34" charset="0"/>
              </a:rPr>
              <a:t>There is a need for international collaboration on Foreign Aid distribution in </a:t>
            </a:r>
            <a:r>
              <a:rPr lang="en-US" sz="1100" dirty="0" err="1">
                <a:latin typeface="Trebuchet MS" panose="020B0603020202020204" pitchFamily="34" charset="0"/>
              </a:rPr>
              <a:t>favour</a:t>
            </a:r>
            <a:r>
              <a:rPr lang="en-US" sz="1100" dirty="0">
                <a:latin typeface="Trebuchet MS" panose="020B0603020202020204" pitchFamily="34" charset="0"/>
              </a:rPr>
              <a:t> of programs aimed at fighting child </a:t>
            </a:r>
            <a:r>
              <a:rPr lang="en-US" sz="1100" dirty="0" err="1">
                <a:latin typeface="Trebuchet MS" panose="020B0603020202020204" pitchFamily="34" charset="0"/>
              </a:rPr>
              <a:t>labour</a:t>
            </a:r>
            <a:r>
              <a:rPr lang="en-US" sz="1100" dirty="0">
                <a:latin typeface="Trebuchet MS" panose="020B0603020202020204" pitchFamily="34" charset="0"/>
              </a:rPr>
              <a:t>. We suggest multinational organizations and NGOs partner with other local NGOS and government agencies to innovate and implement these programs that remove children from with child </a:t>
            </a:r>
            <a:r>
              <a:rPr lang="en-US" sz="1100" dirty="0" err="1">
                <a:latin typeface="Trebuchet MS" panose="020B0603020202020204" pitchFamily="34" charset="0"/>
              </a:rPr>
              <a:t>labour</a:t>
            </a:r>
            <a:r>
              <a:rPr lang="en-US" sz="1100" dirty="0">
                <a:latin typeface="Trebuchet MS" panose="020B0603020202020204" pitchFamily="34" charset="0"/>
              </a:rPr>
              <a:t> </a:t>
            </a:r>
            <a:r>
              <a:rPr lang="en-US" sz="1100" dirty="0" err="1">
                <a:latin typeface="Trebuchet MS" panose="020B0603020202020204" pitchFamily="34" charset="0"/>
              </a:rPr>
              <a:t>i.e</a:t>
            </a:r>
            <a:r>
              <a:rPr lang="en-US" sz="1100" dirty="0">
                <a:latin typeface="Trebuchet MS" panose="020B0603020202020204" pitchFamily="34" charset="0"/>
              </a:rPr>
              <a:t> invest in providing shelter and food and other basic needs beyond the education background. Current spending on social </a:t>
            </a:r>
            <a:r>
              <a:rPr lang="en-US" sz="1100" dirty="0" err="1">
                <a:latin typeface="Trebuchet MS" panose="020B0603020202020204" pitchFamily="34" charset="0"/>
              </a:rPr>
              <a:t>programmes</a:t>
            </a:r>
            <a:r>
              <a:rPr lang="en-US" sz="1100" dirty="0">
                <a:latin typeface="Trebuchet MS" panose="020B0603020202020204" pitchFamily="34" charset="0"/>
              </a:rPr>
              <a:t> related to child </a:t>
            </a:r>
            <a:r>
              <a:rPr lang="en-US" sz="1100" dirty="0" err="1">
                <a:latin typeface="Trebuchet MS" panose="020B0603020202020204" pitchFamily="34" charset="0"/>
              </a:rPr>
              <a:t>labour</a:t>
            </a:r>
            <a:r>
              <a:rPr lang="en-US" sz="1100" dirty="0">
                <a:latin typeface="Trebuchet MS" panose="020B0603020202020204" pitchFamily="34" charset="0"/>
              </a:rPr>
              <a:t> stands at 1.1% related to global GDP (ILO/UNICEF, 2022) compared to 12.6% for other social </a:t>
            </a:r>
            <a:r>
              <a:rPr lang="en-US" sz="1100" dirty="0" err="1">
                <a:latin typeface="Trebuchet MS" panose="020B0603020202020204" pitchFamily="34" charset="0"/>
              </a:rPr>
              <a:t>programmes</a:t>
            </a:r>
            <a:r>
              <a:rPr lang="en-US" sz="1100" dirty="0">
                <a:latin typeface="Trebuchet MS" panose="020B0603020202020204" pitchFamily="34" charset="0"/>
              </a:rPr>
              <a:t>. We therefore suggest national governments dedicate 5% of their social intervention </a:t>
            </a:r>
            <a:r>
              <a:rPr lang="en-US" sz="1100" dirty="0" err="1">
                <a:latin typeface="Trebuchet MS" panose="020B0603020202020204" pitchFamily="34" charset="0"/>
              </a:rPr>
              <a:t>programmes</a:t>
            </a:r>
            <a:r>
              <a:rPr lang="en-US" sz="1100" dirty="0">
                <a:latin typeface="Trebuchet MS" panose="020B0603020202020204" pitchFamily="34" charset="0"/>
              </a:rPr>
              <a:t> budget to child </a:t>
            </a:r>
            <a:r>
              <a:rPr lang="en-US" sz="1100" dirty="0" err="1">
                <a:latin typeface="Trebuchet MS" panose="020B0603020202020204" pitchFamily="34" charset="0"/>
              </a:rPr>
              <a:t>labour</a:t>
            </a:r>
            <a:r>
              <a:rPr lang="en-US" sz="1100" dirty="0">
                <a:latin typeface="Trebuchet MS" panose="020B0603020202020204" pitchFamily="34" charset="0"/>
              </a:rPr>
              <a:t> causes. </a:t>
            </a:r>
          </a:p>
        </p:txBody>
      </p:sp>
      <p:cxnSp>
        <p:nvCxnSpPr>
          <p:cNvPr id="13" name="Straight Connector 9">
            <a:extLst>
              <a:ext uri="{FF2B5EF4-FFF2-40B4-BE49-F238E27FC236}">
                <a16:creationId xmlns:a16="http://schemas.microsoft.com/office/drawing/2014/main" id="{07C6EB01-513F-B743-8283-51DCE807F155}"/>
              </a:ext>
            </a:extLst>
          </p:cNvPr>
          <p:cNvCxnSpPr/>
          <p:nvPr/>
        </p:nvCxnSpPr>
        <p:spPr>
          <a:xfrm>
            <a:off x="7551785" y="2950471"/>
            <a:ext cx="19997" cy="362427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53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186" y="182064"/>
            <a:ext cx="11824138" cy="648149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3376" y="774544"/>
            <a:ext cx="2506349" cy="307777"/>
          </a:xfrm>
          <a:prstGeom prst="rect">
            <a:avLst/>
          </a:prstGeom>
          <a:noFill/>
        </p:spPr>
        <p:txBody>
          <a:bodyPr wrap="square" rtlCol="0">
            <a:spAutoFit/>
          </a:bodyPr>
          <a:lstStyle/>
          <a:p>
            <a:r>
              <a:rPr lang="en-US" sz="1400" b="1" dirty="0">
                <a:solidFill>
                  <a:srgbClr val="00B0F0"/>
                </a:solidFill>
                <a:latin typeface="Trebuchet MS" panose="020B0603020202020204" pitchFamily="34" charset="0"/>
              </a:rPr>
              <a:t>Other interconnected SDGs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2248" y="483641"/>
            <a:ext cx="766039" cy="889582"/>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621" y="483641"/>
            <a:ext cx="789688" cy="889582"/>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5226" y="471241"/>
            <a:ext cx="801412" cy="901982"/>
          </a:xfrm>
          <a:prstGeom prst="rect">
            <a:avLst/>
          </a:prstGeom>
        </p:spPr>
      </p:pic>
      <p:sp>
        <p:nvSpPr>
          <p:cNvPr id="14" name="TextBox 13"/>
          <p:cNvSpPr txBox="1"/>
          <p:nvPr/>
        </p:nvSpPr>
        <p:spPr>
          <a:xfrm>
            <a:off x="294291" y="1900802"/>
            <a:ext cx="1408386" cy="276999"/>
          </a:xfrm>
          <a:prstGeom prst="rect">
            <a:avLst/>
          </a:prstGeom>
          <a:noFill/>
        </p:spPr>
        <p:txBody>
          <a:bodyPr wrap="square" rtlCol="0">
            <a:spAutoFit/>
          </a:bodyPr>
          <a:lstStyle/>
          <a:p>
            <a:r>
              <a:rPr lang="en-US" sz="1200" dirty="0">
                <a:latin typeface="Trebuchet MS" panose="020B0603020202020204" pitchFamily="34" charset="0"/>
              </a:rPr>
              <a:t>References</a:t>
            </a:r>
          </a:p>
        </p:txBody>
      </p:sp>
      <p:sp>
        <p:nvSpPr>
          <p:cNvPr id="16" name="TextBox 15"/>
          <p:cNvSpPr txBox="1"/>
          <p:nvPr/>
        </p:nvSpPr>
        <p:spPr>
          <a:xfrm>
            <a:off x="294291" y="2191704"/>
            <a:ext cx="5559971" cy="4154984"/>
          </a:xfrm>
          <a:prstGeom prst="rect">
            <a:avLst/>
          </a:prstGeom>
          <a:noFill/>
        </p:spPr>
        <p:txBody>
          <a:bodyPr wrap="square" rtlCol="0">
            <a:spAutoFit/>
          </a:bodyPr>
          <a:lstStyle/>
          <a:p>
            <a:endParaRPr lang="en-US" sz="1100" u="sng" dirty="0">
              <a:latin typeface="Trebuchet MS" panose="020B0603020202020204" pitchFamily="34" charset="0"/>
            </a:endParaRPr>
          </a:p>
          <a:p>
            <a:r>
              <a:rPr lang="en-US" sz="1100" dirty="0">
                <a:latin typeface="Trebuchet MS" panose="020B0603020202020204" pitchFamily="34" charset="0"/>
              </a:rPr>
              <a:t>Central Bank of Nigeria (2021). Anchor Borrowers’ </a:t>
            </a:r>
            <a:r>
              <a:rPr lang="en-US" sz="1100" dirty="0" err="1">
                <a:latin typeface="Trebuchet MS" panose="020B0603020202020204" pitchFamily="34" charset="0"/>
              </a:rPr>
              <a:t>Programme</a:t>
            </a:r>
            <a:r>
              <a:rPr lang="en-US" sz="1100" dirty="0">
                <a:latin typeface="Trebuchet MS" panose="020B0603020202020204" pitchFamily="34" charset="0"/>
              </a:rPr>
              <a:t> (ABP) Guidelines.</a:t>
            </a:r>
            <a:r>
              <a:rPr lang="en-US" sz="1100" dirty="0">
                <a:latin typeface="Trebuchet MS" panose="020B0603020202020204" pitchFamily="34" charset="0"/>
                <a:hlinkClick r:id="rId6"/>
              </a:rPr>
              <a:t> https://www.cbn.gov.ng/out/2021/ccd/abp%20guidelines%20october%2013%202021%20-%20final%20(002).pdf</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dirty="0">
                <a:latin typeface="Trebuchet MS" panose="020B0603020202020204" pitchFamily="34" charset="0"/>
              </a:rPr>
              <a:t>FAO (2010). Breaking the rural poverty cycle: Getting girls and boys out of work and into school. </a:t>
            </a:r>
            <a:r>
              <a:rPr lang="en-US" sz="1100" i="1" dirty="0">
                <a:latin typeface="Trebuchet MS" panose="020B0603020202020204" pitchFamily="34" charset="0"/>
              </a:rPr>
              <a:t>Gender and Rural Employment Policy Brief #7. </a:t>
            </a:r>
            <a:r>
              <a:rPr lang="en-US" sz="1100" dirty="0">
                <a:latin typeface="Trebuchet MS" panose="020B0603020202020204" pitchFamily="34" charset="0"/>
                <a:hlinkClick r:id="rId7"/>
              </a:rPr>
              <a:t>https://www.fao.org/3/i2008e/i2008e07.pdf</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dirty="0">
                <a:latin typeface="Trebuchet MS" panose="020B0603020202020204" pitchFamily="34" charset="0"/>
              </a:rPr>
              <a:t>ILO and UNICEF Office of Research – </a:t>
            </a:r>
            <a:r>
              <a:rPr lang="en-US" sz="1100" dirty="0" err="1">
                <a:latin typeface="Trebuchet MS" panose="020B0603020202020204" pitchFamily="34" charset="0"/>
              </a:rPr>
              <a:t>Innocenti</a:t>
            </a:r>
            <a:r>
              <a:rPr lang="en-US" sz="1100" dirty="0">
                <a:latin typeface="Trebuchet MS" panose="020B0603020202020204" pitchFamily="34" charset="0"/>
              </a:rPr>
              <a:t>, The role of social protection in the elimination of child </a:t>
            </a:r>
            <a:r>
              <a:rPr lang="en-US" sz="1100" dirty="0" err="1">
                <a:latin typeface="Trebuchet MS" panose="020B0603020202020204" pitchFamily="34" charset="0"/>
              </a:rPr>
              <a:t>labour</a:t>
            </a:r>
            <a:r>
              <a:rPr lang="en-US" sz="1100" dirty="0">
                <a:latin typeface="Trebuchet MS" panose="020B0603020202020204" pitchFamily="34" charset="0"/>
              </a:rPr>
              <a:t>: Evidence review and policy implications. Geneva and Florence:  International </a:t>
            </a:r>
            <a:r>
              <a:rPr lang="en-US" sz="1100" dirty="0" err="1">
                <a:latin typeface="Trebuchet MS" panose="020B0603020202020204" pitchFamily="34" charset="0"/>
              </a:rPr>
              <a:t>Labour</a:t>
            </a:r>
            <a:r>
              <a:rPr lang="en-US" sz="1100" dirty="0">
                <a:latin typeface="Trebuchet MS" panose="020B0603020202020204" pitchFamily="34" charset="0"/>
              </a:rPr>
              <a:t> Organization and UNICEF Office of Research – </a:t>
            </a:r>
            <a:r>
              <a:rPr lang="en-US" sz="1100" dirty="0" err="1">
                <a:latin typeface="Trebuchet MS" panose="020B0603020202020204" pitchFamily="34" charset="0"/>
              </a:rPr>
              <a:t>Innocenti</a:t>
            </a:r>
            <a:r>
              <a:rPr lang="en-US" sz="1100" dirty="0">
                <a:latin typeface="Trebuchet MS" panose="020B0603020202020204" pitchFamily="34" charset="0"/>
              </a:rPr>
              <a:t>, 2022</a:t>
            </a:r>
          </a:p>
          <a:p>
            <a:endParaRPr lang="en-US" sz="1100" dirty="0">
              <a:latin typeface="Trebuchet MS" panose="020B0603020202020204" pitchFamily="34" charset="0"/>
            </a:endParaRPr>
          </a:p>
          <a:p>
            <a:r>
              <a:rPr lang="en-US" sz="1100" dirty="0">
                <a:latin typeface="Trebuchet MS" panose="020B0603020202020204" pitchFamily="34" charset="0"/>
              </a:rPr>
              <a:t>International Labour Office and United Nations Children’s Fund, Child Labour: Global estimates 2020, trends and the road forward, ILO and UNICEF, New York, 2021. License: CC BY 4.0.</a:t>
            </a:r>
          </a:p>
          <a:p>
            <a:endParaRPr lang="en-US" sz="1100" dirty="0">
              <a:latin typeface="Trebuchet MS" panose="020B0603020202020204" pitchFamily="34" charset="0"/>
            </a:endParaRPr>
          </a:p>
          <a:p>
            <a:r>
              <a:rPr lang="en-US" sz="1100" dirty="0">
                <a:latin typeface="Trebuchet MS" panose="020B0603020202020204" pitchFamily="34" charset="0"/>
              </a:rPr>
              <a:t>Srivastava K. (2011). Child labour issues and challenges. Industrial psychiatry journal, 20(1), 1–3. </a:t>
            </a:r>
            <a:r>
              <a:rPr lang="en-US" sz="1100" u="sng" dirty="0">
                <a:latin typeface="Trebuchet MS" panose="020B0603020202020204" pitchFamily="34" charset="0"/>
                <a:hlinkClick r:id="rId8"/>
              </a:rPr>
              <a:t>https://doi.org/10.4103/0972-6748.98406</a:t>
            </a:r>
            <a:endParaRPr lang="en-US" sz="1100" u="sng" dirty="0">
              <a:latin typeface="Trebuchet MS" panose="020B0603020202020204" pitchFamily="34" charset="0"/>
            </a:endParaRPr>
          </a:p>
          <a:p>
            <a:endParaRPr lang="en-US" sz="1100" dirty="0">
              <a:latin typeface="Trebuchet MS" panose="020B0603020202020204" pitchFamily="34" charset="0"/>
            </a:endParaRPr>
          </a:p>
          <a:p>
            <a:r>
              <a:rPr lang="en-US" sz="1100" dirty="0">
                <a:latin typeface="Trebuchet MS" panose="020B0603020202020204" pitchFamily="34" charset="0"/>
              </a:rPr>
              <a:t>UNICEF (2006). Guide to the Convention on the Rights of the Child.   </a:t>
            </a:r>
            <a:r>
              <a:rPr lang="en-US" sz="1100" u="sng" dirty="0">
                <a:latin typeface="Trebuchet MS" panose="020B0603020202020204" pitchFamily="34" charset="0"/>
                <a:hlinkClick r:id="rId9"/>
              </a:rPr>
              <a:t>http://www.unicef.org/crc/</a:t>
            </a:r>
            <a:endParaRPr lang="en-US" sz="1100" dirty="0">
              <a:latin typeface="Trebuchet MS" panose="020B0603020202020204" pitchFamily="34" charset="0"/>
            </a:endParaRPr>
          </a:p>
          <a:p>
            <a:endParaRPr lang="en-US" sz="1100" dirty="0"/>
          </a:p>
        </p:txBody>
      </p:sp>
      <p:sp>
        <p:nvSpPr>
          <p:cNvPr id="17" name="object 4"/>
          <p:cNvSpPr/>
          <p:nvPr/>
        </p:nvSpPr>
        <p:spPr>
          <a:xfrm>
            <a:off x="7065035" y="4888443"/>
            <a:ext cx="2318435" cy="876223"/>
          </a:xfrm>
          <a:prstGeom prst="rect">
            <a:avLst/>
          </a:prstGeom>
          <a:blipFill>
            <a:blip r:embed="rId10" cstate="print"/>
            <a:stretch>
              <a:fillRect/>
            </a:stretch>
          </a:blipFill>
        </p:spPr>
        <p:txBody>
          <a:bodyPr wrap="square" lIns="0" tIns="0" rIns="0" bIns="0" rtlCol="0"/>
          <a:lstStyle/>
          <a:p>
            <a:endParaRPr/>
          </a:p>
        </p:txBody>
      </p:sp>
      <p:sp>
        <p:nvSpPr>
          <p:cNvPr id="18" name="object 26"/>
          <p:cNvSpPr/>
          <p:nvPr/>
        </p:nvSpPr>
        <p:spPr>
          <a:xfrm>
            <a:off x="10012476" y="4768484"/>
            <a:ext cx="1371841" cy="1116139"/>
          </a:xfrm>
          <a:prstGeom prst="rect">
            <a:avLst/>
          </a:prstGeom>
          <a:blipFill>
            <a:blip r:embed="rId11" cstate="print"/>
            <a:stretch>
              <a:fillRect/>
            </a:stretch>
          </a:blipFill>
        </p:spPr>
        <p:txBody>
          <a:bodyPr wrap="square" lIns="0" tIns="0" rIns="0" bIns="0" rtlCol="0"/>
          <a:lstStyle/>
          <a:p>
            <a:endParaRPr/>
          </a:p>
        </p:txBody>
      </p:sp>
      <p:sp>
        <p:nvSpPr>
          <p:cNvPr id="29" name="object 6"/>
          <p:cNvSpPr/>
          <p:nvPr/>
        </p:nvSpPr>
        <p:spPr>
          <a:xfrm>
            <a:off x="7123145" y="6130756"/>
            <a:ext cx="246227" cy="246214"/>
          </a:xfrm>
          <a:prstGeom prst="rect">
            <a:avLst/>
          </a:prstGeom>
          <a:blipFill>
            <a:blip r:embed="rId12" cstate="print"/>
            <a:stretch>
              <a:fillRect/>
            </a:stretch>
          </a:blipFill>
        </p:spPr>
        <p:txBody>
          <a:bodyPr wrap="square" lIns="0" tIns="0" rIns="0" bIns="0" rtlCol="0"/>
          <a:lstStyle/>
          <a:p>
            <a:endParaRPr/>
          </a:p>
        </p:txBody>
      </p:sp>
      <p:sp>
        <p:nvSpPr>
          <p:cNvPr id="31" name="object 7"/>
          <p:cNvSpPr txBox="1"/>
          <p:nvPr/>
        </p:nvSpPr>
        <p:spPr>
          <a:xfrm>
            <a:off x="7387277" y="6130756"/>
            <a:ext cx="662305" cy="166712"/>
          </a:xfrm>
          <a:prstGeom prst="rect">
            <a:avLst/>
          </a:prstGeom>
        </p:spPr>
        <p:txBody>
          <a:bodyPr vert="horz" wrap="square" lIns="0" tIns="12700" rIns="0" bIns="0" rtlCol="0">
            <a:spAutoFit/>
          </a:bodyPr>
          <a:lstStyle/>
          <a:p>
            <a:pPr marL="12700">
              <a:lnSpc>
                <a:spcPct val="100000"/>
              </a:lnSpc>
              <a:spcBef>
                <a:spcPts val="100"/>
              </a:spcBef>
            </a:pPr>
            <a:r>
              <a:rPr sz="1000" u="sng" spc="-35" dirty="0">
                <a:solidFill>
                  <a:srgbClr val="00AEEF"/>
                </a:solidFill>
                <a:uFill>
                  <a:solidFill>
                    <a:srgbClr val="00AEEF"/>
                  </a:solidFill>
                </a:uFill>
                <a:latin typeface="Trebuchet MS"/>
                <a:cs typeface="Trebuchet MS"/>
                <a:hlinkClick r:id="rId13"/>
              </a:rPr>
              <a:t>bsrs@uib.no</a:t>
            </a:r>
            <a:endParaRPr sz="1000" dirty="0">
              <a:latin typeface="Trebuchet MS"/>
              <a:cs typeface="Trebuchet MS"/>
            </a:endParaRPr>
          </a:p>
        </p:txBody>
      </p:sp>
      <p:sp>
        <p:nvSpPr>
          <p:cNvPr id="32" name="object 8"/>
          <p:cNvSpPr/>
          <p:nvPr/>
        </p:nvSpPr>
        <p:spPr>
          <a:xfrm>
            <a:off x="8224252" y="6130743"/>
            <a:ext cx="246240" cy="246227"/>
          </a:xfrm>
          <a:prstGeom prst="rect">
            <a:avLst/>
          </a:prstGeom>
          <a:blipFill>
            <a:blip r:embed="rId14" cstate="print"/>
            <a:stretch>
              <a:fillRect/>
            </a:stretch>
          </a:blipFill>
        </p:spPr>
        <p:txBody>
          <a:bodyPr wrap="square" lIns="0" tIns="0" rIns="0" bIns="0" rtlCol="0"/>
          <a:lstStyle/>
          <a:p>
            <a:endParaRPr/>
          </a:p>
        </p:txBody>
      </p:sp>
      <p:sp>
        <p:nvSpPr>
          <p:cNvPr id="34" name="object 9"/>
          <p:cNvSpPr txBox="1"/>
          <p:nvPr/>
        </p:nvSpPr>
        <p:spPr>
          <a:xfrm>
            <a:off x="8506302" y="6125212"/>
            <a:ext cx="1339850" cy="177800"/>
          </a:xfrm>
          <a:prstGeom prst="rect">
            <a:avLst/>
          </a:prstGeom>
        </p:spPr>
        <p:txBody>
          <a:bodyPr vert="horz" wrap="square" lIns="0" tIns="12700" rIns="0" bIns="0" rtlCol="0">
            <a:spAutoFit/>
          </a:bodyPr>
          <a:lstStyle/>
          <a:p>
            <a:pPr marL="12700">
              <a:lnSpc>
                <a:spcPct val="100000"/>
              </a:lnSpc>
              <a:spcBef>
                <a:spcPts val="100"/>
              </a:spcBef>
            </a:pPr>
            <a:r>
              <a:rPr sz="1000" u="sng" spc="-40" dirty="0">
                <a:solidFill>
                  <a:srgbClr val="00AEEF"/>
                </a:solidFill>
                <a:uFill>
                  <a:solidFill>
                    <a:srgbClr val="00AEEF"/>
                  </a:solidFill>
                </a:uFill>
                <a:latin typeface="Trebuchet MS"/>
                <a:cs typeface="Trebuchet MS"/>
                <a:hlinkClick r:id="rId15"/>
              </a:rPr>
              <a:t>phd4innovation.w.uib.no</a:t>
            </a:r>
            <a:endParaRPr sz="1000" dirty="0">
              <a:latin typeface="Trebuchet MS"/>
              <a:cs typeface="Trebuchet MS"/>
            </a:endParaRPr>
          </a:p>
        </p:txBody>
      </p:sp>
      <p:sp>
        <p:nvSpPr>
          <p:cNvPr id="35" name="object 10"/>
          <p:cNvSpPr/>
          <p:nvPr/>
        </p:nvSpPr>
        <p:spPr>
          <a:xfrm>
            <a:off x="9995792" y="6125212"/>
            <a:ext cx="246115" cy="246214"/>
          </a:xfrm>
          <a:prstGeom prst="rect">
            <a:avLst/>
          </a:prstGeom>
          <a:blipFill>
            <a:blip r:embed="rId16" cstate="print"/>
            <a:stretch>
              <a:fillRect/>
            </a:stretch>
          </a:blipFill>
        </p:spPr>
        <p:txBody>
          <a:bodyPr wrap="square" lIns="0" tIns="0" rIns="0" bIns="0" rtlCol="0"/>
          <a:lstStyle/>
          <a:p>
            <a:endParaRPr/>
          </a:p>
        </p:txBody>
      </p:sp>
      <p:sp>
        <p:nvSpPr>
          <p:cNvPr id="37" name="object 11"/>
          <p:cNvSpPr txBox="1"/>
          <p:nvPr/>
        </p:nvSpPr>
        <p:spPr>
          <a:xfrm>
            <a:off x="10302872" y="6159419"/>
            <a:ext cx="963294" cy="177800"/>
          </a:xfrm>
          <a:prstGeom prst="rect">
            <a:avLst/>
          </a:prstGeom>
        </p:spPr>
        <p:txBody>
          <a:bodyPr vert="horz" wrap="square" lIns="0" tIns="12700" rIns="0" bIns="0" rtlCol="0">
            <a:spAutoFit/>
          </a:bodyPr>
          <a:lstStyle/>
          <a:p>
            <a:pPr marL="12700">
              <a:lnSpc>
                <a:spcPct val="100000"/>
              </a:lnSpc>
              <a:spcBef>
                <a:spcPts val="100"/>
              </a:spcBef>
            </a:pPr>
            <a:r>
              <a:rPr sz="1000" u="sng" spc="-35" dirty="0">
                <a:solidFill>
                  <a:srgbClr val="00AEEF"/>
                </a:solidFill>
                <a:uFill>
                  <a:solidFill>
                    <a:srgbClr val="00AEEF"/>
                  </a:solidFill>
                </a:uFill>
                <a:latin typeface="Trebuchet MS"/>
                <a:cs typeface="Trebuchet MS"/>
              </a:rPr>
              <a:t>@B</a:t>
            </a:r>
            <a:r>
              <a:rPr sz="1000" u="sng" spc="-70" dirty="0">
                <a:solidFill>
                  <a:srgbClr val="00AEEF"/>
                </a:solidFill>
                <a:uFill>
                  <a:solidFill>
                    <a:srgbClr val="00AEEF"/>
                  </a:solidFill>
                </a:uFill>
                <a:latin typeface="Trebuchet MS"/>
                <a:cs typeface="Trebuchet MS"/>
              </a:rPr>
              <a:t>e</a:t>
            </a:r>
            <a:r>
              <a:rPr sz="1000" u="sng" spc="-60" dirty="0">
                <a:solidFill>
                  <a:srgbClr val="00AEEF"/>
                </a:solidFill>
                <a:uFill>
                  <a:solidFill>
                    <a:srgbClr val="00AEEF"/>
                  </a:solidFill>
                </a:uFill>
                <a:latin typeface="Trebuchet MS"/>
                <a:cs typeface="Trebuchet MS"/>
              </a:rPr>
              <a:t>r</a:t>
            </a:r>
            <a:r>
              <a:rPr sz="1000" u="sng" spc="-15" dirty="0">
                <a:solidFill>
                  <a:srgbClr val="00AEEF"/>
                </a:solidFill>
                <a:uFill>
                  <a:solidFill>
                    <a:srgbClr val="00AEEF"/>
                  </a:solidFill>
                </a:uFill>
                <a:latin typeface="Trebuchet MS"/>
                <a:cs typeface="Trebuchet MS"/>
              </a:rPr>
              <a:t>genR</a:t>
            </a:r>
            <a:r>
              <a:rPr sz="1000" u="sng" spc="-50" dirty="0">
                <a:solidFill>
                  <a:srgbClr val="00AEEF"/>
                </a:solidFill>
                <a:uFill>
                  <a:solidFill>
                    <a:srgbClr val="00AEEF"/>
                  </a:solidFill>
                </a:uFill>
                <a:latin typeface="Trebuchet MS"/>
                <a:cs typeface="Trebuchet MS"/>
              </a:rPr>
              <a:t>esear</a:t>
            </a:r>
            <a:r>
              <a:rPr sz="1000" u="sng" spc="-25" dirty="0">
                <a:solidFill>
                  <a:srgbClr val="00AEEF"/>
                </a:solidFill>
                <a:uFill>
                  <a:solidFill>
                    <a:srgbClr val="00AEEF"/>
                  </a:solidFill>
                </a:uFill>
                <a:latin typeface="Trebuchet MS"/>
                <a:cs typeface="Trebuchet MS"/>
              </a:rPr>
              <a:t>ch</a:t>
            </a:r>
            <a:endParaRPr sz="1000" dirty="0">
              <a:latin typeface="Trebuchet MS"/>
              <a:cs typeface="Trebuchet MS"/>
            </a:endParaRPr>
          </a:p>
        </p:txBody>
      </p:sp>
      <p:sp>
        <p:nvSpPr>
          <p:cNvPr id="38" name="TextBox 37"/>
          <p:cNvSpPr txBox="1"/>
          <p:nvPr/>
        </p:nvSpPr>
        <p:spPr>
          <a:xfrm>
            <a:off x="6418951" y="599927"/>
            <a:ext cx="2544939" cy="2954655"/>
          </a:xfrm>
          <a:prstGeom prst="rect">
            <a:avLst/>
          </a:prstGeom>
          <a:noFill/>
        </p:spPr>
        <p:txBody>
          <a:bodyPr wrap="square" rtlCol="0">
            <a:spAutoFit/>
          </a:bodyPr>
          <a:lstStyle/>
          <a:p>
            <a:r>
              <a:rPr lang="en-US" sz="1200" dirty="0">
                <a:latin typeface="Trebuchet MS" panose="020B0603020202020204" pitchFamily="34" charset="0"/>
              </a:rPr>
              <a:t>Authors </a:t>
            </a:r>
          </a:p>
          <a:p>
            <a:endParaRPr lang="en-US" sz="1200" dirty="0">
              <a:latin typeface="Trebuchet MS" panose="020B0603020202020204" pitchFamily="34" charset="0"/>
            </a:endParaRPr>
          </a:p>
          <a:p>
            <a:r>
              <a:rPr lang="en-US" sz="1200" b="1" u="sng" dirty="0">
                <a:latin typeface="Trebuchet MS" panose="020B0603020202020204" pitchFamily="34" charset="0"/>
              </a:rPr>
              <a:t>BSRS 2022 Group 1</a:t>
            </a:r>
          </a:p>
          <a:p>
            <a:pPr>
              <a:lnSpc>
                <a:spcPct val="150000"/>
              </a:lnSpc>
            </a:pPr>
            <a:r>
              <a:rPr lang="en-US" sz="1400" dirty="0" err="1">
                <a:latin typeface="Trebuchet MS" panose="020B0603020202020204" pitchFamily="34" charset="0"/>
              </a:rPr>
              <a:t>Désiré</a:t>
            </a:r>
            <a:r>
              <a:rPr lang="en-US" sz="1400" dirty="0">
                <a:latin typeface="Trebuchet MS" panose="020B0603020202020204" pitchFamily="34" charset="0"/>
              </a:rPr>
              <a:t> </a:t>
            </a:r>
            <a:r>
              <a:rPr lang="en-US" sz="1400" dirty="0" err="1">
                <a:latin typeface="Trebuchet MS" panose="020B0603020202020204" pitchFamily="34" charset="0"/>
              </a:rPr>
              <a:t>Agossou</a:t>
            </a:r>
            <a:endParaRPr lang="en-US" sz="1400" dirty="0">
              <a:latin typeface="Trebuchet MS" panose="020B0603020202020204" pitchFamily="34" charset="0"/>
            </a:endParaRPr>
          </a:p>
          <a:p>
            <a:pPr>
              <a:lnSpc>
                <a:spcPct val="150000"/>
              </a:lnSpc>
            </a:pPr>
            <a:r>
              <a:rPr lang="en-US" sz="1400" dirty="0">
                <a:latin typeface="Trebuchet MS" panose="020B0603020202020204" pitchFamily="34" charset="0"/>
              </a:rPr>
              <a:t>Elijah </a:t>
            </a:r>
            <a:r>
              <a:rPr lang="en-US" sz="1400" dirty="0" err="1">
                <a:latin typeface="Trebuchet MS" panose="020B0603020202020204" pitchFamily="34" charset="0"/>
              </a:rPr>
              <a:t>Oluyemi</a:t>
            </a:r>
            <a:r>
              <a:rPr lang="en-US" sz="1400" dirty="0">
                <a:latin typeface="Trebuchet MS" panose="020B0603020202020204" pitchFamily="34" charset="0"/>
              </a:rPr>
              <a:t> </a:t>
            </a:r>
            <a:r>
              <a:rPr lang="en-US" sz="1400" dirty="0" err="1">
                <a:latin typeface="Trebuchet MS" panose="020B0603020202020204" pitchFamily="34" charset="0"/>
              </a:rPr>
              <a:t>Adewusi</a:t>
            </a:r>
            <a:endParaRPr lang="en-US" sz="1400" dirty="0">
              <a:latin typeface="Trebuchet MS" panose="020B0603020202020204" pitchFamily="34" charset="0"/>
            </a:endParaRPr>
          </a:p>
          <a:p>
            <a:pPr>
              <a:lnSpc>
                <a:spcPct val="150000"/>
              </a:lnSpc>
            </a:pPr>
            <a:r>
              <a:rPr lang="en-US" sz="1400" dirty="0">
                <a:latin typeface="Trebuchet MS" panose="020B0603020202020204" pitchFamily="34" charset="0"/>
              </a:rPr>
              <a:t>Latifa Mohamed</a:t>
            </a:r>
          </a:p>
          <a:p>
            <a:pPr>
              <a:lnSpc>
                <a:spcPct val="150000"/>
              </a:lnSpc>
            </a:pPr>
            <a:r>
              <a:rPr lang="en-US" sz="1400" dirty="0">
                <a:latin typeface="Trebuchet MS" panose="020B0603020202020204" pitchFamily="34" charset="0"/>
              </a:rPr>
              <a:t>Lucía </a:t>
            </a:r>
            <a:r>
              <a:rPr lang="en-US" sz="1400" dirty="0" err="1">
                <a:latin typeface="Trebuchet MS" panose="020B0603020202020204" pitchFamily="34" charset="0"/>
              </a:rPr>
              <a:t>Abbadie</a:t>
            </a:r>
            <a:endParaRPr lang="en-US" sz="1400" dirty="0">
              <a:latin typeface="Trebuchet MS" panose="020B0603020202020204" pitchFamily="34" charset="0"/>
            </a:endParaRPr>
          </a:p>
          <a:p>
            <a:pPr>
              <a:lnSpc>
                <a:spcPct val="150000"/>
              </a:lnSpc>
            </a:pPr>
            <a:r>
              <a:rPr lang="en-US" sz="1400" dirty="0">
                <a:latin typeface="Trebuchet MS" panose="020B0603020202020204" pitchFamily="34" charset="0"/>
              </a:rPr>
              <a:t>Ruben Berge </a:t>
            </a:r>
            <a:r>
              <a:rPr lang="en-US" sz="1400" dirty="0" err="1">
                <a:latin typeface="Trebuchet MS" panose="020B0603020202020204" pitchFamily="34" charset="0"/>
              </a:rPr>
              <a:t>Mathisen</a:t>
            </a:r>
            <a:endParaRPr lang="en-US" sz="1400" dirty="0">
              <a:latin typeface="Trebuchet MS" panose="020B0603020202020204" pitchFamily="34" charset="0"/>
            </a:endParaRPr>
          </a:p>
          <a:p>
            <a:pPr>
              <a:lnSpc>
                <a:spcPct val="150000"/>
              </a:lnSpc>
            </a:pPr>
            <a:r>
              <a:rPr lang="en-US" sz="1400" dirty="0">
                <a:latin typeface="Trebuchet MS" panose="020B0603020202020204" pitchFamily="34" charset="0"/>
              </a:rPr>
              <a:t>Temitope </a:t>
            </a:r>
            <a:r>
              <a:rPr lang="en-US" sz="1400" dirty="0" err="1">
                <a:latin typeface="Trebuchet MS" panose="020B0603020202020204" pitchFamily="34" charset="0"/>
              </a:rPr>
              <a:t>Adejoke</a:t>
            </a:r>
            <a:r>
              <a:rPr lang="en-US" sz="1400" dirty="0">
                <a:latin typeface="Trebuchet MS" panose="020B0603020202020204" pitchFamily="34" charset="0"/>
              </a:rPr>
              <a:t> Adewale</a:t>
            </a:r>
          </a:p>
          <a:p>
            <a:endParaRPr lang="en-US" sz="1200" dirty="0">
              <a:latin typeface="Trebuchet MS" panose="020B0603020202020204" pitchFamily="34" charset="0"/>
            </a:endParaRPr>
          </a:p>
          <a:p>
            <a:endParaRPr lang="en-US" sz="1200" dirty="0">
              <a:latin typeface="Trebuchet MS" panose="020B0603020202020204" pitchFamily="34" charset="0"/>
            </a:endParaRPr>
          </a:p>
        </p:txBody>
      </p:sp>
    </p:spTree>
    <p:extLst>
      <p:ext uri="{BB962C8B-B14F-4D97-AF65-F5344CB8AC3E}">
        <p14:creationId xmlns:p14="http://schemas.microsoft.com/office/powerpoint/2010/main" val="2069422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1773</TotalTime>
  <Words>1682</Words>
  <Application>Microsoft Macintosh PowerPoint</Application>
  <PresentationFormat>Widescreen</PresentationFormat>
  <Paragraphs>78</Paragraphs>
  <Slides>5</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5</vt:i4>
      </vt:variant>
    </vt:vector>
  </HeadingPairs>
  <TitlesOfParts>
    <vt:vector size="11" baseType="lpstr">
      <vt:lpstr>Arial</vt:lpstr>
      <vt:lpstr>Calibri</vt:lpstr>
      <vt:lpstr>Calibri Light</vt:lpstr>
      <vt:lpstr>Trebuchet MS</vt:lpstr>
      <vt:lpstr>Webdings</vt:lpstr>
      <vt:lpstr>Office Theme</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Ruben Berge Mathisen</cp:lastModifiedBy>
  <cp:revision>49</cp:revision>
  <dcterms:created xsi:type="dcterms:W3CDTF">2022-06-14T19:57:32Z</dcterms:created>
  <dcterms:modified xsi:type="dcterms:W3CDTF">2022-06-16T13:05:11Z</dcterms:modified>
</cp:coreProperties>
</file>