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Lst>
  <p:sldSz cy="5143500" cx="9144000"/>
  <p:notesSz cx="6858000" cy="9144000"/>
  <p:embeddedFontLst>
    <p:embeddedFont>
      <p:font typeface="Roboto"/>
      <p:regular r:id="rId19"/>
      <p:bold r:id="rId20"/>
      <p:italic r:id="rId21"/>
      <p:boldItalic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Roboto-bold.fntdata"/><Relationship Id="rId11" Type="http://schemas.openxmlformats.org/officeDocument/2006/relationships/slide" Target="slides/slide6.xml"/><Relationship Id="rId22" Type="http://schemas.openxmlformats.org/officeDocument/2006/relationships/font" Target="fonts/Roboto-boldItalic.fntdata"/><Relationship Id="rId10" Type="http://schemas.openxmlformats.org/officeDocument/2006/relationships/slide" Target="slides/slide5.xml"/><Relationship Id="rId21" Type="http://schemas.openxmlformats.org/officeDocument/2006/relationships/font" Target="fonts/Roboto-italic.fntdata"/><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font" Target="fonts/Roboto-regular.fntdata"/><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2" name="Shape 222"/>
        <p:cNvGrpSpPr/>
        <p:nvPr/>
      </p:nvGrpSpPr>
      <p:grpSpPr>
        <a:xfrm>
          <a:off x="0" y="0"/>
          <a:ext cx="0" cy="0"/>
          <a:chOff x="0" y="0"/>
          <a:chExt cx="0" cy="0"/>
        </a:xfrm>
      </p:grpSpPr>
      <p:sp>
        <p:nvSpPr>
          <p:cNvPr id="223" name="Google Shape;223;g13449d58949_1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4" name="Google Shape;224;g13449d58949_1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8" name="Shape 228"/>
        <p:cNvGrpSpPr/>
        <p:nvPr/>
      </p:nvGrpSpPr>
      <p:grpSpPr>
        <a:xfrm>
          <a:off x="0" y="0"/>
          <a:ext cx="0" cy="0"/>
          <a:chOff x="0" y="0"/>
          <a:chExt cx="0" cy="0"/>
        </a:xfrm>
      </p:grpSpPr>
      <p:sp>
        <p:nvSpPr>
          <p:cNvPr id="229" name="Google Shape;229;g134fd0cf233_0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0" name="Google Shape;230;g134fd0cf233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4" name="Shape 234"/>
        <p:cNvGrpSpPr/>
        <p:nvPr/>
      </p:nvGrpSpPr>
      <p:grpSpPr>
        <a:xfrm>
          <a:off x="0" y="0"/>
          <a:ext cx="0" cy="0"/>
          <a:chOff x="0" y="0"/>
          <a:chExt cx="0" cy="0"/>
        </a:xfrm>
      </p:grpSpPr>
      <p:sp>
        <p:nvSpPr>
          <p:cNvPr id="235" name="Google Shape;235;g13449d58949_4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6" name="Google Shape;236;g13449d58949_4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2" name="Shape 242"/>
        <p:cNvGrpSpPr/>
        <p:nvPr/>
      </p:nvGrpSpPr>
      <p:grpSpPr>
        <a:xfrm>
          <a:off x="0" y="0"/>
          <a:ext cx="0" cy="0"/>
          <a:chOff x="0" y="0"/>
          <a:chExt cx="0" cy="0"/>
        </a:xfrm>
      </p:grpSpPr>
      <p:sp>
        <p:nvSpPr>
          <p:cNvPr id="243" name="Google Shape;243;g13449d58949_1_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4" name="Google Shape;244;g13449d58949_1_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g13449d58949_6_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g13449d58949_6_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g13449d58949_1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7" name="Google Shape;167;g13449d58949_1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g13449d58949_7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3" name="Google Shape;173;g13449d58949_7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g13449d58949_1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9" name="Google Shape;179;g13449d58949_1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8" name="Shape 198"/>
        <p:cNvGrpSpPr/>
        <p:nvPr/>
      </p:nvGrpSpPr>
      <p:grpSpPr>
        <a:xfrm>
          <a:off x="0" y="0"/>
          <a:ext cx="0" cy="0"/>
          <a:chOff x="0" y="0"/>
          <a:chExt cx="0" cy="0"/>
        </a:xfrm>
      </p:grpSpPr>
      <p:sp>
        <p:nvSpPr>
          <p:cNvPr id="199" name="Google Shape;199;g13449d58949_1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0" name="Google Shape;200;g13449d58949_1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4" name="Shape 204"/>
        <p:cNvGrpSpPr/>
        <p:nvPr/>
      </p:nvGrpSpPr>
      <p:grpSpPr>
        <a:xfrm>
          <a:off x="0" y="0"/>
          <a:ext cx="0" cy="0"/>
          <a:chOff x="0" y="0"/>
          <a:chExt cx="0" cy="0"/>
        </a:xfrm>
      </p:grpSpPr>
      <p:sp>
        <p:nvSpPr>
          <p:cNvPr id="205" name="Google Shape;205;g134fd0cf233_4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6" name="Google Shape;206;g134fd0cf233_4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0" name="Shape 210"/>
        <p:cNvGrpSpPr/>
        <p:nvPr/>
      </p:nvGrpSpPr>
      <p:grpSpPr>
        <a:xfrm>
          <a:off x="0" y="0"/>
          <a:ext cx="0" cy="0"/>
          <a:chOff x="0" y="0"/>
          <a:chExt cx="0" cy="0"/>
        </a:xfrm>
      </p:grpSpPr>
      <p:sp>
        <p:nvSpPr>
          <p:cNvPr id="211" name="Google Shape;211;g13449d58949_1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2" name="Google Shape;212;g13449d58949_1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6" name="Shape 216"/>
        <p:cNvGrpSpPr/>
        <p:nvPr/>
      </p:nvGrpSpPr>
      <p:grpSpPr>
        <a:xfrm>
          <a:off x="0" y="0"/>
          <a:ext cx="0" cy="0"/>
          <a:chOff x="0" y="0"/>
          <a:chExt cx="0" cy="0"/>
        </a:xfrm>
      </p:grpSpPr>
      <p:sp>
        <p:nvSpPr>
          <p:cNvPr id="217" name="Google Shape;217;g13449d58949_1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8" name="Google Shape;218;g13449d58949_1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2.jpg"/><Relationship Id="rId4" Type="http://schemas.openxmlformats.org/officeDocument/2006/relationships/hyperlink" Target="https://scalingupnutrition.org/nutrition/nutrition-and-the-sustainable-development-goals/"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hyperlink" Target="https://doi.org/10.1016/j.tplants.2020.08.008" TargetMode="External"/><Relationship Id="rId4" Type="http://schemas.openxmlformats.org/officeDocument/2006/relationships/hyperlink" Target="https://doi.org/10.1016/j.tplants.2020.08.008"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252050" y="387625"/>
            <a:ext cx="8520600" cy="16938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SzPts val="990"/>
              <a:buNone/>
            </a:pPr>
            <a:r>
              <a:rPr lang="es" sz="3180"/>
              <a:t>Tackling the burden of Malnutrition arising from child poverty in LMICs</a:t>
            </a:r>
            <a:endParaRPr sz="3180"/>
          </a:p>
          <a:p>
            <a:pPr indent="0" lvl="0" marL="0" rtl="0" algn="ctr">
              <a:spcBef>
                <a:spcPts val="0"/>
              </a:spcBef>
              <a:spcAft>
                <a:spcPts val="0"/>
              </a:spcAft>
              <a:buSzPts val="990"/>
              <a:buNone/>
            </a:pPr>
            <a:r>
              <a:t/>
            </a:r>
            <a:endParaRPr sz="2340"/>
          </a:p>
        </p:txBody>
      </p:sp>
      <p:sp>
        <p:nvSpPr>
          <p:cNvPr id="55" name="Google Shape;55;p13"/>
          <p:cNvSpPr txBox="1"/>
          <p:nvPr>
            <p:ph idx="1" type="subTitle"/>
          </p:nvPr>
        </p:nvSpPr>
        <p:spPr>
          <a:xfrm>
            <a:off x="311700" y="1779150"/>
            <a:ext cx="8520600" cy="792600"/>
          </a:xfrm>
          <a:prstGeom prst="rect">
            <a:avLst/>
          </a:prstGeom>
        </p:spPr>
        <p:txBody>
          <a:bodyPr anchorCtr="0" anchor="t" bIns="91425" lIns="91425" spcFirstLastPara="1" rIns="91425" wrap="square" tIns="91425">
            <a:normAutofit fontScale="77500" lnSpcReduction="20000"/>
          </a:bodyPr>
          <a:lstStyle/>
          <a:p>
            <a:pPr indent="0" lvl="0" marL="0" rtl="0" algn="ctr">
              <a:spcBef>
                <a:spcPts val="0"/>
              </a:spcBef>
              <a:spcAft>
                <a:spcPts val="0"/>
              </a:spcAft>
              <a:buClr>
                <a:schemeClr val="dk1"/>
              </a:buClr>
              <a:buSzPct val="30555"/>
              <a:buFont typeface="Arial"/>
              <a:buNone/>
            </a:pPr>
            <a:r>
              <a:rPr lang="es" sz="3600">
                <a:solidFill>
                  <a:schemeClr val="dk1"/>
                </a:solidFill>
              </a:rPr>
              <a:t>A holistic response</a:t>
            </a:r>
            <a:endParaRPr sz="3600">
              <a:solidFill>
                <a:schemeClr val="dk1"/>
              </a:solidFill>
            </a:endParaRPr>
          </a:p>
          <a:p>
            <a:pPr indent="0" lvl="0" marL="0" rtl="0" algn="ctr">
              <a:spcBef>
                <a:spcPts val="0"/>
              </a:spcBef>
              <a:spcAft>
                <a:spcPts val="0"/>
              </a:spcAft>
              <a:buNone/>
            </a:pPr>
            <a:r>
              <a:t/>
            </a:r>
            <a:endParaRPr/>
          </a:p>
        </p:txBody>
      </p:sp>
      <p:sp>
        <p:nvSpPr>
          <p:cNvPr id="56" name="Google Shape;56;p13"/>
          <p:cNvSpPr txBox="1"/>
          <p:nvPr/>
        </p:nvSpPr>
        <p:spPr>
          <a:xfrm>
            <a:off x="1252325" y="2489775"/>
            <a:ext cx="7275300" cy="1477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s" sz="1200">
                <a:highlight>
                  <a:srgbClr val="EEF7FF"/>
                </a:highlight>
              </a:rPr>
              <a:t>Systems thinking and creative and interdisciplinary problem-solving and project management</a:t>
            </a:r>
            <a:endParaRPr b="1" sz="1200">
              <a:highlight>
                <a:srgbClr val="EEF7FF"/>
              </a:highlight>
            </a:endParaRPr>
          </a:p>
          <a:p>
            <a:pPr indent="0" lvl="0" marL="0" rtl="0" algn="l">
              <a:spcBef>
                <a:spcPts val="0"/>
              </a:spcBef>
              <a:spcAft>
                <a:spcPts val="0"/>
              </a:spcAft>
              <a:buNone/>
            </a:pPr>
            <a:r>
              <a:t/>
            </a:r>
            <a:endParaRPr b="1" sz="1200">
              <a:highlight>
                <a:srgbClr val="EEF7FF"/>
              </a:highlight>
            </a:endParaRPr>
          </a:p>
          <a:p>
            <a:pPr indent="0" lvl="0" marL="2743200" rtl="0" algn="l">
              <a:spcBef>
                <a:spcPts val="0"/>
              </a:spcBef>
              <a:spcAft>
                <a:spcPts val="0"/>
              </a:spcAft>
              <a:buNone/>
            </a:pPr>
            <a:r>
              <a:rPr b="1" lang="es" sz="1200">
                <a:highlight>
                  <a:srgbClr val="EEF7FF"/>
                </a:highlight>
              </a:rPr>
              <a:t>       Team 7</a:t>
            </a:r>
            <a:endParaRPr b="1" sz="1200">
              <a:highlight>
                <a:srgbClr val="EEF7FF"/>
              </a:highlight>
            </a:endParaRPr>
          </a:p>
          <a:p>
            <a:pPr indent="457200" lvl="0" marL="2743200" rtl="0" algn="l">
              <a:spcBef>
                <a:spcPts val="0"/>
              </a:spcBef>
              <a:spcAft>
                <a:spcPts val="0"/>
              </a:spcAft>
              <a:buNone/>
            </a:pPr>
            <a:r>
              <a:t/>
            </a:r>
            <a:endParaRPr b="1" sz="1200">
              <a:highlight>
                <a:srgbClr val="EEF7FF"/>
              </a:highlight>
            </a:endParaRPr>
          </a:p>
          <a:p>
            <a:pPr indent="457200" lvl="0" marL="914400" rtl="0" algn="l">
              <a:spcBef>
                <a:spcPts val="0"/>
              </a:spcBef>
              <a:spcAft>
                <a:spcPts val="0"/>
              </a:spcAft>
              <a:buNone/>
            </a:pPr>
            <a:r>
              <a:rPr b="1" lang="es" sz="1200">
                <a:solidFill>
                  <a:srgbClr val="B02C20"/>
                </a:solidFill>
                <a:highlight>
                  <a:srgbClr val="FFFFFF"/>
                </a:highlight>
              </a:rPr>
              <a:t>Bergen Summer Research School / BSRS summer 2022</a:t>
            </a:r>
            <a:endParaRPr b="1" sz="1200">
              <a:solidFill>
                <a:srgbClr val="B02C20"/>
              </a:solidFill>
              <a:highlight>
                <a:srgbClr val="FFFFFF"/>
              </a:highlight>
            </a:endParaRPr>
          </a:p>
          <a:p>
            <a:pPr indent="457200" lvl="0" marL="914400" rtl="0" algn="l">
              <a:spcBef>
                <a:spcPts val="0"/>
              </a:spcBef>
              <a:spcAft>
                <a:spcPts val="0"/>
              </a:spcAft>
              <a:buNone/>
            </a:pPr>
            <a:r>
              <a:t/>
            </a:r>
            <a:endParaRPr b="1" sz="1200">
              <a:solidFill>
                <a:srgbClr val="B02C20"/>
              </a:solidFill>
              <a:highlight>
                <a:srgbClr val="FFFFFF"/>
              </a:highlight>
            </a:endParaRPr>
          </a:p>
          <a:p>
            <a:pPr indent="0" lvl="0" marL="2286000" rtl="0" algn="l">
              <a:spcBef>
                <a:spcPts val="0"/>
              </a:spcBef>
              <a:spcAft>
                <a:spcPts val="0"/>
              </a:spcAft>
              <a:buNone/>
            </a:pPr>
            <a:r>
              <a:rPr b="1" lang="es" sz="1200">
                <a:solidFill>
                  <a:srgbClr val="B02C20"/>
                </a:solidFill>
                <a:highlight>
                  <a:srgbClr val="FFFFFF"/>
                </a:highlight>
              </a:rPr>
              <a:t>       University of Bergen</a:t>
            </a:r>
            <a:endParaRPr b="1" sz="1200">
              <a:solidFill>
                <a:srgbClr val="B02C20"/>
              </a:solidFill>
              <a:highlight>
                <a:srgbClr val="FFFFFF"/>
              </a:highlight>
            </a:endParaRPr>
          </a:p>
        </p:txBody>
      </p:sp>
      <p:pic>
        <p:nvPicPr>
          <p:cNvPr id="57" name="Google Shape;57;p13"/>
          <p:cNvPicPr preferRelativeResize="0"/>
          <p:nvPr/>
        </p:nvPicPr>
        <p:blipFill>
          <a:blip r:embed="rId3">
            <a:alphaModFix/>
          </a:blip>
          <a:stretch>
            <a:fillRect/>
          </a:stretch>
        </p:blipFill>
        <p:spPr>
          <a:xfrm>
            <a:off x="3983888" y="3967275"/>
            <a:ext cx="1176225" cy="117622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5" name="Shape 225"/>
        <p:cNvGrpSpPr/>
        <p:nvPr/>
      </p:nvGrpSpPr>
      <p:grpSpPr>
        <a:xfrm>
          <a:off x="0" y="0"/>
          <a:ext cx="0" cy="0"/>
          <a:chOff x="0" y="0"/>
          <a:chExt cx="0" cy="0"/>
        </a:xfrm>
      </p:grpSpPr>
      <p:sp>
        <p:nvSpPr>
          <p:cNvPr id="226" name="Google Shape;226;p2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s"/>
              <a:t>Recommended action plan for the International community</a:t>
            </a:r>
            <a:endParaRPr/>
          </a:p>
        </p:txBody>
      </p:sp>
      <p:sp>
        <p:nvSpPr>
          <p:cNvPr id="227" name="Google Shape;227;p22"/>
          <p:cNvSpPr txBox="1"/>
          <p:nvPr>
            <p:ph idx="1" type="body"/>
          </p:nvPr>
        </p:nvSpPr>
        <p:spPr>
          <a:xfrm>
            <a:off x="311700" y="1172575"/>
            <a:ext cx="8520600" cy="3821400"/>
          </a:xfrm>
          <a:prstGeom prst="rect">
            <a:avLst/>
          </a:prstGeom>
        </p:spPr>
        <p:txBody>
          <a:bodyPr anchorCtr="0" anchor="t" bIns="91425" lIns="91425" spcFirstLastPara="1" rIns="91425" wrap="square" tIns="91425">
            <a:normAutofit fontScale="25000" lnSpcReduction="20000"/>
          </a:bodyPr>
          <a:lstStyle/>
          <a:p>
            <a:pPr indent="-317500" lvl="0" marL="457200" rtl="0" algn="just">
              <a:spcBef>
                <a:spcPts val="0"/>
              </a:spcBef>
              <a:spcAft>
                <a:spcPts val="0"/>
              </a:spcAft>
              <a:buClr>
                <a:srgbClr val="0944A1"/>
              </a:buClr>
              <a:buSzPct val="100000"/>
              <a:buChar char="●"/>
            </a:pPr>
            <a:r>
              <a:rPr lang="es" sz="5600">
                <a:solidFill>
                  <a:srgbClr val="0944A1"/>
                </a:solidFill>
              </a:rPr>
              <a:t>Create a global knowledge data bank that provides right information on food education to aid awareness and increase knowledge of all especially in LMICs.</a:t>
            </a:r>
            <a:endParaRPr sz="5600">
              <a:solidFill>
                <a:srgbClr val="0944A1"/>
              </a:solidFill>
            </a:endParaRPr>
          </a:p>
          <a:p>
            <a:pPr indent="0" lvl="0" marL="457200" rtl="0" algn="just">
              <a:spcBef>
                <a:spcPts val="1200"/>
              </a:spcBef>
              <a:spcAft>
                <a:spcPts val="0"/>
              </a:spcAft>
              <a:buNone/>
            </a:pPr>
            <a:r>
              <a:t/>
            </a:r>
            <a:endParaRPr sz="5600"/>
          </a:p>
          <a:p>
            <a:pPr indent="-317500" lvl="0" marL="457200" rtl="0" algn="just">
              <a:spcBef>
                <a:spcPts val="1200"/>
              </a:spcBef>
              <a:spcAft>
                <a:spcPts val="0"/>
              </a:spcAft>
              <a:buClr>
                <a:srgbClr val="B02C20"/>
              </a:buClr>
              <a:buSzPct val="100000"/>
              <a:buChar char="●"/>
            </a:pPr>
            <a:r>
              <a:rPr lang="es" sz="5600">
                <a:solidFill>
                  <a:srgbClr val="B02C20"/>
                </a:solidFill>
              </a:rPr>
              <a:t>Subsidise low and middle income countries during the natural </a:t>
            </a:r>
            <a:r>
              <a:rPr lang="es" sz="5600">
                <a:solidFill>
                  <a:srgbClr val="B02C20"/>
                </a:solidFill>
              </a:rPr>
              <a:t>disasters and h</a:t>
            </a:r>
            <a:r>
              <a:rPr lang="es" sz="5600">
                <a:solidFill>
                  <a:srgbClr val="B02C20"/>
                </a:solidFill>
              </a:rPr>
              <a:t>elp them promote the </a:t>
            </a:r>
            <a:r>
              <a:rPr lang="es" sz="5600">
                <a:solidFill>
                  <a:srgbClr val="B02C20"/>
                </a:solidFill>
              </a:rPr>
              <a:t>infrastructure</a:t>
            </a:r>
            <a:r>
              <a:rPr lang="es" sz="5600">
                <a:solidFill>
                  <a:srgbClr val="B02C20"/>
                </a:solidFill>
              </a:rPr>
              <a:t> level.</a:t>
            </a:r>
            <a:endParaRPr sz="5600">
              <a:solidFill>
                <a:srgbClr val="B02C20"/>
              </a:solidFill>
            </a:endParaRPr>
          </a:p>
          <a:p>
            <a:pPr indent="0" lvl="0" marL="457200" rtl="0" algn="just">
              <a:spcBef>
                <a:spcPts val="1200"/>
              </a:spcBef>
              <a:spcAft>
                <a:spcPts val="0"/>
              </a:spcAft>
              <a:buNone/>
            </a:pPr>
            <a:r>
              <a:t/>
            </a:r>
            <a:endParaRPr sz="5600"/>
          </a:p>
          <a:p>
            <a:pPr indent="-317500" lvl="0" marL="457200" rtl="0" algn="just">
              <a:spcBef>
                <a:spcPts val="1200"/>
              </a:spcBef>
              <a:spcAft>
                <a:spcPts val="0"/>
              </a:spcAft>
              <a:buClr>
                <a:srgbClr val="0E9453"/>
              </a:buClr>
              <a:buSzPct val="100000"/>
              <a:buChar char="●"/>
            </a:pPr>
            <a:r>
              <a:rPr lang="es" sz="5600">
                <a:solidFill>
                  <a:srgbClr val="0E9453"/>
                </a:solidFill>
              </a:rPr>
              <a:t>Providing donor funds that will improve the agricultural and food environment especially in LMICs.</a:t>
            </a:r>
            <a:endParaRPr sz="5600">
              <a:solidFill>
                <a:srgbClr val="0E9453"/>
              </a:solidFill>
            </a:endParaRPr>
          </a:p>
          <a:p>
            <a:pPr indent="0" lvl="0" marL="457200" rtl="0" algn="just">
              <a:spcBef>
                <a:spcPts val="1200"/>
              </a:spcBef>
              <a:spcAft>
                <a:spcPts val="0"/>
              </a:spcAft>
              <a:buNone/>
            </a:pPr>
            <a:r>
              <a:t/>
            </a:r>
            <a:endParaRPr sz="5600"/>
          </a:p>
          <a:p>
            <a:pPr indent="-317500" lvl="0" marL="457200" rtl="0" algn="just">
              <a:spcBef>
                <a:spcPts val="1200"/>
              </a:spcBef>
              <a:spcAft>
                <a:spcPts val="0"/>
              </a:spcAft>
              <a:buClr>
                <a:srgbClr val="0E9453"/>
              </a:buClr>
              <a:buSzPct val="100000"/>
              <a:buChar char="●"/>
            </a:pPr>
            <a:r>
              <a:rPr lang="es" sz="5600">
                <a:solidFill>
                  <a:srgbClr val="0E9453"/>
                </a:solidFill>
              </a:rPr>
              <a:t>Create policies that will encourage import and export of healthy foods across the world.</a:t>
            </a:r>
            <a:endParaRPr sz="5600">
              <a:solidFill>
                <a:srgbClr val="0E9453"/>
              </a:solidFill>
            </a:endParaRPr>
          </a:p>
          <a:p>
            <a:pPr indent="0" lvl="0" marL="457200" rtl="0" algn="just">
              <a:spcBef>
                <a:spcPts val="1200"/>
              </a:spcBef>
              <a:spcAft>
                <a:spcPts val="0"/>
              </a:spcAft>
              <a:buNone/>
            </a:pPr>
            <a:r>
              <a:t/>
            </a:r>
            <a:endParaRPr sz="5600">
              <a:solidFill>
                <a:srgbClr val="0E9453"/>
              </a:solidFill>
            </a:endParaRPr>
          </a:p>
          <a:p>
            <a:pPr indent="-317500" lvl="0" marL="457200" rtl="0" algn="just">
              <a:spcBef>
                <a:spcPts val="1200"/>
              </a:spcBef>
              <a:spcAft>
                <a:spcPts val="0"/>
              </a:spcAft>
              <a:buClr>
                <a:srgbClr val="0E9453"/>
              </a:buClr>
              <a:buSzPct val="100000"/>
              <a:buChar char="●"/>
            </a:pPr>
            <a:r>
              <a:rPr lang="es" sz="5600">
                <a:solidFill>
                  <a:srgbClr val="0E9453"/>
                </a:solidFill>
              </a:rPr>
              <a:t>We need policy reforms which dismantles monoculture farming and accelerate movement towards agro-ecological farming</a:t>
            </a:r>
            <a:endParaRPr sz="5600">
              <a:solidFill>
                <a:srgbClr val="0E9453"/>
              </a:solidFill>
            </a:endParaRPr>
          </a:p>
          <a:p>
            <a:pPr indent="0" lvl="0" marL="457200" rtl="0" algn="just">
              <a:spcBef>
                <a:spcPts val="1200"/>
              </a:spcBef>
              <a:spcAft>
                <a:spcPts val="0"/>
              </a:spcAft>
              <a:buNone/>
            </a:pPr>
            <a:r>
              <a:t/>
            </a:r>
            <a:endParaRPr sz="5600"/>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1" name="Shape 231"/>
        <p:cNvGrpSpPr/>
        <p:nvPr/>
      </p:nvGrpSpPr>
      <p:grpSpPr>
        <a:xfrm>
          <a:off x="0" y="0"/>
          <a:ext cx="0" cy="0"/>
          <a:chOff x="0" y="0"/>
          <a:chExt cx="0" cy="0"/>
        </a:xfrm>
      </p:grpSpPr>
      <p:sp>
        <p:nvSpPr>
          <p:cNvPr id="232" name="Google Shape;232;p2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s"/>
              <a:t>Specific programs</a:t>
            </a:r>
            <a:endParaRPr/>
          </a:p>
        </p:txBody>
      </p:sp>
      <p:sp>
        <p:nvSpPr>
          <p:cNvPr id="233" name="Google Shape;233;p23"/>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70000" lnSpcReduction="10000"/>
          </a:bodyPr>
          <a:lstStyle/>
          <a:p>
            <a:pPr indent="0" lvl="0" marL="0" rtl="0" algn="l">
              <a:spcBef>
                <a:spcPts val="0"/>
              </a:spcBef>
              <a:spcAft>
                <a:spcPts val="0"/>
              </a:spcAft>
              <a:buClr>
                <a:schemeClr val="dk1"/>
              </a:buClr>
              <a:buSzPct val="61111"/>
              <a:buFont typeface="Arial"/>
              <a:buNone/>
            </a:pPr>
            <a:r>
              <a:rPr lang="es"/>
              <a:t>Providing free meal (Bütikofer, Mølland &amp; Salvanes 2018; Lungborg et al. 2022) and food stamp program (Almond et al. 2016) for both children and pregnant women in poor household.</a:t>
            </a:r>
            <a:endParaRPr/>
          </a:p>
          <a:p>
            <a:pPr indent="0" lvl="0" marL="0" rtl="0" algn="l">
              <a:spcBef>
                <a:spcPts val="1200"/>
              </a:spcBef>
              <a:spcAft>
                <a:spcPts val="0"/>
              </a:spcAft>
              <a:buClr>
                <a:schemeClr val="dk1"/>
              </a:buClr>
              <a:buSzPct val="61111"/>
              <a:buFont typeface="Arial"/>
              <a:buNone/>
            </a:pPr>
            <a:r>
              <a:rPr lang="es"/>
              <a:t>Healthcare centers and nutrition advices (Bütikofer, Løken &amp; Salvanes 2018)</a:t>
            </a:r>
            <a:endParaRPr/>
          </a:p>
          <a:p>
            <a:pPr indent="0" lvl="0" marL="0" rtl="0" algn="l">
              <a:spcBef>
                <a:spcPts val="1200"/>
              </a:spcBef>
              <a:spcAft>
                <a:spcPts val="0"/>
              </a:spcAft>
              <a:buClr>
                <a:schemeClr val="dk1"/>
              </a:buClr>
              <a:buSzPct val="61111"/>
              <a:buFont typeface="Arial"/>
              <a:buNone/>
            </a:pPr>
            <a:r>
              <a:rPr lang="es"/>
              <a:t>Pharmaceuticals and vaccines (Bharadwasj, Løken &amp; Nielson 2013; Lee Luca, 2016)</a:t>
            </a:r>
            <a:endParaRPr/>
          </a:p>
          <a:p>
            <a:pPr indent="0" lvl="0" marL="0" rtl="0" algn="l">
              <a:spcBef>
                <a:spcPts val="1200"/>
              </a:spcBef>
              <a:spcAft>
                <a:spcPts val="0"/>
              </a:spcAft>
              <a:buNone/>
            </a:pPr>
            <a:r>
              <a:rPr lang="es"/>
              <a:t>Nudging healthy food choices: putting healthy food in a more salient place while keeping unhealthy food available in unsalient places (Kroese et al. 2015)</a:t>
            </a:r>
            <a:endParaRPr/>
          </a:p>
          <a:p>
            <a:pPr indent="0" lvl="0" marL="0" rtl="0" algn="just">
              <a:spcBef>
                <a:spcPts val="1200"/>
              </a:spcBef>
              <a:spcAft>
                <a:spcPts val="0"/>
              </a:spcAft>
              <a:buNone/>
            </a:pPr>
            <a:r>
              <a:rPr lang="es"/>
              <a:t>More research to be conducted  to mainstream the production of crops that are marginally cultivated in regions with limited resources (Muthamilarasan and Prasad, 2021) like small millets which is cheap, easy to grow, environment friendly and excellent source of nutrition which supports sustainable agriculture (Banerjee and Maitra, 2020)</a:t>
            </a:r>
            <a:endParaRPr/>
          </a:p>
          <a:p>
            <a:pPr indent="0" lvl="0" marL="0" rtl="0" algn="just">
              <a:spcBef>
                <a:spcPts val="0"/>
              </a:spcBef>
              <a:spcAft>
                <a:spcPts val="0"/>
              </a:spcAft>
              <a:buNone/>
            </a:pPr>
            <a:r>
              <a:rPr lang="es"/>
              <a:t>This ensures diversity in food</a:t>
            </a:r>
            <a:endParaRPr/>
          </a:p>
          <a:p>
            <a:pPr indent="0" lvl="0" marL="0" rtl="0" algn="l">
              <a:spcBef>
                <a:spcPts val="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7" name="Shape 237"/>
        <p:cNvGrpSpPr/>
        <p:nvPr/>
      </p:nvGrpSpPr>
      <p:grpSpPr>
        <a:xfrm>
          <a:off x="0" y="0"/>
          <a:ext cx="0" cy="0"/>
          <a:chOff x="0" y="0"/>
          <a:chExt cx="0" cy="0"/>
        </a:xfrm>
      </p:grpSpPr>
      <p:sp>
        <p:nvSpPr>
          <p:cNvPr id="238" name="Google Shape;238;p2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s"/>
              <a:t>Conclusion</a:t>
            </a:r>
            <a:endParaRPr/>
          </a:p>
        </p:txBody>
      </p:sp>
      <p:sp>
        <p:nvSpPr>
          <p:cNvPr id="239" name="Google Shape;239;p2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pic>
        <p:nvPicPr>
          <p:cNvPr id="240" name="Google Shape;240;p24"/>
          <p:cNvPicPr preferRelativeResize="0"/>
          <p:nvPr/>
        </p:nvPicPr>
        <p:blipFill>
          <a:blip r:embed="rId3">
            <a:alphaModFix/>
          </a:blip>
          <a:stretch>
            <a:fillRect/>
          </a:stretch>
        </p:blipFill>
        <p:spPr>
          <a:xfrm>
            <a:off x="0" y="308075"/>
            <a:ext cx="9144003" cy="4378825"/>
          </a:xfrm>
          <a:prstGeom prst="rect">
            <a:avLst/>
          </a:prstGeom>
          <a:noFill/>
          <a:ln>
            <a:noFill/>
          </a:ln>
        </p:spPr>
      </p:pic>
      <p:sp>
        <p:nvSpPr>
          <p:cNvPr id="241" name="Google Shape;241;p24"/>
          <p:cNvSpPr txBox="1"/>
          <p:nvPr/>
        </p:nvSpPr>
        <p:spPr>
          <a:xfrm>
            <a:off x="134300" y="4727175"/>
            <a:ext cx="8944200" cy="369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s" sz="1200"/>
              <a:t>Source: </a:t>
            </a:r>
            <a:r>
              <a:rPr lang="es" sz="1200" u="sng">
                <a:solidFill>
                  <a:schemeClr val="hlink"/>
                </a:solidFill>
                <a:hlinkClick r:id="rId4"/>
              </a:rPr>
              <a:t>https://scalingupnutrition.org/nutrition/nutrition-and-the-sustainable-development-goals/</a:t>
            </a:r>
            <a:r>
              <a:rPr lang="es" sz="1200"/>
              <a:t> accessed on 15.06.2022. </a:t>
            </a:r>
            <a:endParaRPr sz="120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5" name="Shape 245"/>
        <p:cNvGrpSpPr/>
        <p:nvPr/>
      </p:nvGrpSpPr>
      <p:grpSpPr>
        <a:xfrm>
          <a:off x="0" y="0"/>
          <a:ext cx="0" cy="0"/>
          <a:chOff x="0" y="0"/>
          <a:chExt cx="0" cy="0"/>
        </a:xfrm>
      </p:grpSpPr>
      <p:sp>
        <p:nvSpPr>
          <p:cNvPr id="246" name="Google Shape;246;p2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s"/>
              <a:t>Reference</a:t>
            </a:r>
            <a:endParaRPr/>
          </a:p>
        </p:txBody>
      </p:sp>
      <p:sp>
        <p:nvSpPr>
          <p:cNvPr id="247" name="Google Shape;247;p2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None/>
            </a:pPr>
            <a:r>
              <a:rPr lang="es" sz="1000">
                <a:solidFill>
                  <a:srgbClr val="222222"/>
                </a:solidFill>
                <a:highlight>
                  <a:srgbClr val="FFFFFF"/>
                </a:highlight>
              </a:rPr>
              <a:t>Hoynes, H., Schanzenbach, D. W., &amp; Almond, D. (2016). Long-run impacts of childhood access to the safety net. </a:t>
            </a:r>
            <a:r>
              <a:rPr i="1" lang="es" sz="1000">
                <a:solidFill>
                  <a:srgbClr val="222222"/>
                </a:solidFill>
                <a:highlight>
                  <a:srgbClr val="FFFFFF"/>
                </a:highlight>
              </a:rPr>
              <a:t>American Economic Review</a:t>
            </a:r>
            <a:r>
              <a:rPr lang="es" sz="1000">
                <a:solidFill>
                  <a:srgbClr val="222222"/>
                </a:solidFill>
                <a:highlight>
                  <a:srgbClr val="FFFFFF"/>
                </a:highlight>
              </a:rPr>
              <a:t>, </a:t>
            </a:r>
            <a:r>
              <a:rPr i="1" lang="es" sz="1000">
                <a:solidFill>
                  <a:srgbClr val="222222"/>
                </a:solidFill>
                <a:highlight>
                  <a:srgbClr val="FFFFFF"/>
                </a:highlight>
              </a:rPr>
              <a:t>106</a:t>
            </a:r>
            <a:r>
              <a:rPr lang="es" sz="1000">
                <a:solidFill>
                  <a:srgbClr val="222222"/>
                </a:solidFill>
                <a:highlight>
                  <a:srgbClr val="FFFFFF"/>
                </a:highlight>
              </a:rPr>
              <a:t>(4), 903-34.</a:t>
            </a:r>
            <a:endParaRPr sz="1000">
              <a:solidFill>
                <a:srgbClr val="222222"/>
              </a:solidFill>
              <a:highlight>
                <a:srgbClr val="FFFFFF"/>
              </a:highlight>
            </a:endParaRPr>
          </a:p>
          <a:p>
            <a:pPr indent="0" lvl="0" marL="0" rtl="0" algn="l">
              <a:spcBef>
                <a:spcPts val="1200"/>
              </a:spcBef>
              <a:spcAft>
                <a:spcPts val="0"/>
              </a:spcAft>
              <a:buNone/>
            </a:pPr>
            <a:r>
              <a:rPr lang="es" sz="1000">
                <a:solidFill>
                  <a:srgbClr val="222222"/>
                </a:solidFill>
                <a:highlight>
                  <a:srgbClr val="FFFFFF"/>
                </a:highlight>
              </a:rPr>
              <a:t>Lundborg, P., Rooth, D. O., &amp; Alex-Petersen, J. (2022). Long-term effects of childhood nutrition: Evidence from a school lunch reform. </a:t>
            </a:r>
            <a:r>
              <a:rPr i="1" lang="es" sz="1000">
                <a:solidFill>
                  <a:srgbClr val="222222"/>
                </a:solidFill>
                <a:highlight>
                  <a:srgbClr val="FFFFFF"/>
                </a:highlight>
              </a:rPr>
              <a:t>The Review of Economic Studies</a:t>
            </a:r>
            <a:r>
              <a:rPr lang="es" sz="1000">
                <a:solidFill>
                  <a:srgbClr val="222222"/>
                </a:solidFill>
                <a:highlight>
                  <a:srgbClr val="FFFFFF"/>
                </a:highlight>
              </a:rPr>
              <a:t>, </a:t>
            </a:r>
            <a:r>
              <a:rPr i="1" lang="es" sz="1000">
                <a:solidFill>
                  <a:srgbClr val="222222"/>
                </a:solidFill>
                <a:highlight>
                  <a:srgbClr val="FFFFFF"/>
                </a:highlight>
              </a:rPr>
              <a:t>89</a:t>
            </a:r>
            <a:r>
              <a:rPr lang="es" sz="1000">
                <a:solidFill>
                  <a:srgbClr val="222222"/>
                </a:solidFill>
                <a:highlight>
                  <a:srgbClr val="FFFFFF"/>
                </a:highlight>
              </a:rPr>
              <a:t>(2), 876-908.</a:t>
            </a:r>
            <a:endParaRPr sz="1150">
              <a:solidFill>
                <a:srgbClr val="2A2A2A"/>
              </a:solidFill>
              <a:highlight>
                <a:srgbClr val="FFFFFF"/>
              </a:highlight>
            </a:endParaRPr>
          </a:p>
          <a:p>
            <a:pPr indent="0" lvl="0" marL="0" rtl="0" algn="l">
              <a:spcBef>
                <a:spcPts val="1200"/>
              </a:spcBef>
              <a:spcAft>
                <a:spcPts val="0"/>
              </a:spcAft>
              <a:buNone/>
            </a:pPr>
            <a:r>
              <a:rPr lang="es" sz="1000">
                <a:solidFill>
                  <a:srgbClr val="222222"/>
                </a:solidFill>
                <a:highlight>
                  <a:srgbClr val="FFFFFF"/>
                </a:highlight>
              </a:rPr>
              <a:t>Bütikofer, A., Mølland, E., &amp; Salvanes, K. G. (2018). Childhood nutrition and labor market outcomes: Evidence from a school breakfast program. </a:t>
            </a:r>
            <a:r>
              <a:rPr i="1" lang="es" sz="1000">
                <a:solidFill>
                  <a:srgbClr val="222222"/>
                </a:solidFill>
                <a:highlight>
                  <a:srgbClr val="FFFFFF"/>
                </a:highlight>
              </a:rPr>
              <a:t>Journal of Public Economics</a:t>
            </a:r>
            <a:r>
              <a:rPr lang="es" sz="1000">
                <a:solidFill>
                  <a:srgbClr val="222222"/>
                </a:solidFill>
                <a:highlight>
                  <a:srgbClr val="FFFFFF"/>
                </a:highlight>
              </a:rPr>
              <a:t>, </a:t>
            </a:r>
            <a:r>
              <a:rPr i="1" lang="es" sz="1000">
                <a:solidFill>
                  <a:srgbClr val="222222"/>
                </a:solidFill>
                <a:highlight>
                  <a:srgbClr val="FFFFFF"/>
                </a:highlight>
              </a:rPr>
              <a:t>168</a:t>
            </a:r>
            <a:r>
              <a:rPr lang="es" sz="1000">
                <a:solidFill>
                  <a:srgbClr val="222222"/>
                </a:solidFill>
                <a:highlight>
                  <a:srgbClr val="FFFFFF"/>
                </a:highlight>
              </a:rPr>
              <a:t>, 62-80.</a:t>
            </a:r>
            <a:endParaRPr sz="1000">
              <a:solidFill>
                <a:srgbClr val="222222"/>
              </a:solidFill>
              <a:highlight>
                <a:srgbClr val="FFFFFF"/>
              </a:highlight>
            </a:endParaRPr>
          </a:p>
          <a:p>
            <a:pPr indent="0" lvl="0" marL="0" rtl="0" algn="just">
              <a:lnSpc>
                <a:spcPct val="115000"/>
              </a:lnSpc>
              <a:spcBef>
                <a:spcPts val="1200"/>
              </a:spcBef>
              <a:spcAft>
                <a:spcPts val="0"/>
              </a:spcAft>
              <a:buClr>
                <a:schemeClr val="dk1"/>
              </a:buClr>
              <a:buSzPts val="1100"/>
              <a:buFont typeface="Arial"/>
              <a:buNone/>
            </a:pPr>
            <a:r>
              <a:rPr lang="es" sz="1100">
                <a:solidFill>
                  <a:schemeClr val="dk1"/>
                </a:solidFill>
              </a:rPr>
              <a:t>Muthamilarasan, M and Prasad, M. (2021). Small Millets for Enduring Food Security Amidst Pandemics,</a:t>
            </a:r>
            <a:r>
              <a:rPr i="1" lang="es" sz="1100">
                <a:solidFill>
                  <a:schemeClr val="dk1"/>
                </a:solidFill>
              </a:rPr>
              <a:t>Trends in Plant Science</a:t>
            </a:r>
            <a:r>
              <a:rPr lang="es" sz="1100">
                <a:solidFill>
                  <a:schemeClr val="dk1"/>
                </a:solidFill>
              </a:rPr>
              <a:t>, 26(1), 33-40.</a:t>
            </a:r>
            <a:r>
              <a:rPr lang="es" sz="1100">
                <a:solidFill>
                  <a:schemeClr val="dk1"/>
                </a:solidFill>
                <a:uFill>
                  <a:noFill/>
                </a:uFill>
                <a:hlinkClick r:id="rId3">
                  <a:extLst>
                    <a:ext uri="{A12FA001-AC4F-418D-AE19-62706E023703}">
                      <ahyp:hlinkClr val="tx"/>
                    </a:ext>
                  </a:extLst>
                </a:hlinkClick>
              </a:rPr>
              <a:t> </a:t>
            </a:r>
            <a:r>
              <a:rPr lang="es" sz="1100" u="sng">
                <a:solidFill>
                  <a:schemeClr val="hlink"/>
                </a:solidFill>
                <a:hlinkClick r:id="rId4"/>
              </a:rPr>
              <a:t>https://doi.org/10.1016/j.tplants.2020.08.008</a:t>
            </a:r>
            <a:endParaRPr sz="1100" u="sng">
              <a:solidFill>
                <a:schemeClr val="hlink"/>
              </a:solidFill>
            </a:endParaRPr>
          </a:p>
          <a:p>
            <a:pPr indent="0" lvl="0" marL="0" rtl="0" algn="just">
              <a:lnSpc>
                <a:spcPct val="115000"/>
              </a:lnSpc>
              <a:spcBef>
                <a:spcPts val="1200"/>
              </a:spcBef>
              <a:spcAft>
                <a:spcPts val="0"/>
              </a:spcAft>
              <a:buClr>
                <a:schemeClr val="dk1"/>
              </a:buClr>
              <a:buSzPts val="1100"/>
              <a:buFont typeface="Arial"/>
              <a:buNone/>
            </a:pPr>
            <a:r>
              <a:rPr lang="es" sz="1100">
                <a:solidFill>
                  <a:schemeClr val="dk1"/>
                </a:solidFill>
              </a:rPr>
              <a:t>Banerjee, P. and Maitra, S. (2020). The Role of Small Millets as Functional Food to Combat Malnutrition in Developing Countries, </a:t>
            </a:r>
            <a:r>
              <a:rPr i="1" lang="es" sz="1100">
                <a:solidFill>
                  <a:schemeClr val="dk1"/>
                </a:solidFill>
              </a:rPr>
              <a:t>Indian Journal of Natural Sciences</a:t>
            </a:r>
            <a:r>
              <a:rPr lang="es" sz="1100">
                <a:solidFill>
                  <a:schemeClr val="dk1"/>
                </a:solidFill>
              </a:rPr>
              <a:t>, 10(60), 20412-20417. </a:t>
            </a:r>
            <a:endParaRPr sz="1100">
              <a:solidFill>
                <a:schemeClr val="dk1"/>
              </a:solidFill>
            </a:endParaRPr>
          </a:p>
          <a:p>
            <a:pPr indent="0" lvl="0" marL="0" rtl="0" algn="just">
              <a:lnSpc>
                <a:spcPct val="115000"/>
              </a:lnSpc>
              <a:spcBef>
                <a:spcPts val="1200"/>
              </a:spcBef>
              <a:spcAft>
                <a:spcPts val="0"/>
              </a:spcAft>
              <a:buClr>
                <a:schemeClr val="dk1"/>
              </a:buClr>
              <a:buSzPts val="1100"/>
              <a:buFont typeface="Arial"/>
              <a:buNone/>
            </a:pPr>
            <a:r>
              <a:rPr lang="es" sz="1000">
                <a:solidFill>
                  <a:srgbClr val="222222"/>
                </a:solidFill>
                <a:highlight>
                  <a:srgbClr val="FFFFFF"/>
                </a:highlight>
              </a:rPr>
              <a:t>Bütikofer, A., Løken, K. V., &amp; Salvanes, K. G. (2019). Infant health care and long-term outcomes. </a:t>
            </a:r>
            <a:r>
              <a:rPr i="1" lang="es" sz="1000">
                <a:solidFill>
                  <a:srgbClr val="222222"/>
                </a:solidFill>
                <a:highlight>
                  <a:srgbClr val="FFFFFF"/>
                </a:highlight>
              </a:rPr>
              <a:t>Review of Economics and Statistics</a:t>
            </a:r>
            <a:r>
              <a:rPr lang="es" sz="1000">
                <a:solidFill>
                  <a:srgbClr val="222222"/>
                </a:solidFill>
                <a:highlight>
                  <a:srgbClr val="FFFFFF"/>
                </a:highlight>
              </a:rPr>
              <a:t>, </a:t>
            </a:r>
            <a:r>
              <a:rPr i="1" lang="es" sz="1000">
                <a:solidFill>
                  <a:srgbClr val="222222"/>
                </a:solidFill>
                <a:highlight>
                  <a:srgbClr val="FFFFFF"/>
                </a:highlight>
              </a:rPr>
              <a:t>101</a:t>
            </a:r>
            <a:r>
              <a:rPr lang="es" sz="1000">
                <a:solidFill>
                  <a:srgbClr val="222222"/>
                </a:solidFill>
                <a:highlight>
                  <a:srgbClr val="FFFFFF"/>
                </a:highlight>
              </a:rPr>
              <a:t>(2), 341-354.</a:t>
            </a:r>
            <a:endParaRPr sz="1100">
              <a:solidFill>
                <a:schemeClr val="dk1"/>
              </a:solidFill>
            </a:endParaRPr>
          </a:p>
          <a:p>
            <a:pPr indent="0" lvl="0" marL="0" rtl="0" algn="l">
              <a:spcBef>
                <a:spcPts val="1200"/>
              </a:spcBef>
              <a:spcAft>
                <a:spcPts val="0"/>
              </a:spcAft>
              <a:buNone/>
            </a:pPr>
            <a:r>
              <a:t/>
            </a:r>
            <a:endParaRPr sz="1000">
              <a:solidFill>
                <a:srgbClr val="222222"/>
              </a:solidFill>
              <a:highlight>
                <a:srgbClr val="FFFFFF"/>
              </a:highlight>
            </a:endParaRPr>
          </a:p>
          <a:p>
            <a:pPr indent="0" lvl="0" marL="0" rtl="0" algn="l">
              <a:spcBef>
                <a:spcPts val="1200"/>
              </a:spcBef>
              <a:spcAft>
                <a:spcPts val="1200"/>
              </a:spcAft>
              <a:buNone/>
            </a:pPr>
            <a:r>
              <a:t/>
            </a:r>
            <a:endParaRPr sz="1000">
              <a:solidFill>
                <a:srgbClr val="222222"/>
              </a:solidFill>
              <a:highlight>
                <a:srgbClr val="FFFFFF"/>
              </a:highlight>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 name="Shape 61"/>
        <p:cNvGrpSpPr/>
        <p:nvPr/>
      </p:nvGrpSpPr>
      <p:grpSpPr>
        <a:xfrm>
          <a:off x="0" y="0"/>
          <a:ext cx="0" cy="0"/>
          <a:chOff x="0" y="0"/>
          <a:chExt cx="0" cy="0"/>
        </a:xfrm>
      </p:grpSpPr>
      <p:sp>
        <p:nvSpPr>
          <p:cNvPr id="62" name="Google Shape;62;p14"/>
          <p:cNvSpPr txBox="1"/>
          <p:nvPr>
            <p:ph type="title"/>
          </p:nvPr>
        </p:nvSpPr>
        <p:spPr>
          <a:xfrm>
            <a:off x="200150" y="106700"/>
            <a:ext cx="3948000" cy="6696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s" sz="4400"/>
              <a:t>Causes of Poverty</a:t>
            </a:r>
            <a:endParaRPr/>
          </a:p>
        </p:txBody>
      </p:sp>
      <p:sp>
        <p:nvSpPr>
          <p:cNvPr id="63" name="Google Shape;63;p14"/>
          <p:cNvSpPr/>
          <p:nvPr/>
        </p:nvSpPr>
        <p:spPr>
          <a:xfrm>
            <a:off x="2944084" y="812078"/>
            <a:ext cx="3501300" cy="3501300"/>
          </a:xfrm>
          <a:prstGeom prst="ellipse">
            <a:avLst/>
          </a:prstGeom>
          <a:solidFill>
            <a:srgbClr val="EDA29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64" name="Google Shape;64;p14"/>
          <p:cNvGrpSpPr/>
          <p:nvPr/>
        </p:nvGrpSpPr>
        <p:grpSpPr>
          <a:xfrm>
            <a:off x="3611776" y="414352"/>
            <a:ext cx="2166000" cy="2166000"/>
            <a:chOff x="3611776" y="414352"/>
            <a:chExt cx="2166000" cy="2166000"/>
          </a:xfrm>
        </p:grpSpPr>
        <p:sp>
          <p:nvSpPr>
            <p:cNvPr id="65" name="Google Shape;65;p14"/>
            <p:cNvSpPr/>
            <p:nvPr/>
          </p:nvSpPr>
          <p:spPr>
            <a:xfrm>
              <a:off x="3611776" y="414352"/>
              <a:ext cx="2166000" cy="2166000"/>
            </a:xfrm>
            <a:prstGeom prst="ellipse">
              <a:avLst/>
            </a:prstGeom>
            <a:solidFill>
              <a:srgbClr val="D8382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14"/>
            <p:cNvSpPr txBox="1"/>
            <p:nvPr/>
          </p:nvSpPr>
          <p:spPr>
            <a:xfrm>
              <a:off x="3967546" y="1027503"/>
              <a:ext cx="1496100" cy="702900"/>
            </a:xfrm>
            <a:prstGeom prst="rect">
              <a:avLst/>
            </a:prstGeom>
            <a:noFill/>
            <a:ln>
              <a:noFill/>
            </a:ln>
          </p:spPr>
          <p:txBody>
            <a:bodyPr anchorCtr="0" anchor="ctr"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s" sz="1600">
                  <a:solidFill>
                    <a:schemeClr val="dk1"/>
                  </a:solidFill>
                </a:rPr>
                <a:t>•</a:t>
              </a:r>
              <a:r>
                <a:rPr lang="es" sz="1600">
                  <a:solidFill>
                    <a:srgbClr val="FFFFFF"/>
                  </a:solidFill>
                </a:rPr>
                <a:t>Lack of good healthcare</a:t>
              </a:r>
              <a:endParaRPr sz="1600">
                <a:solidFill>
                  <a:srgbClr val="FFFFFF"/>
                </a:solidFill>
              </a:endParaRPr>
            </a:p>
            <a:p>
              <a:pPr indent="0" lvl="0" marL="0" rtl="0" algn="ctr">
                <a:spcBef>
                  <a:spcPts val="0"/>
                </a:spcBef>
                <a:spcAft>
                  <a:spcPts val="0"/>
                </a:spcAft>
                <a:buNone/>
              </a:pPr>
              <a:r>
                <a:t/>
              </a:r>
              <a:endParaRPr sz="1000">
                <a:solidFill>
                  <a:srgbClr val="FFFFFF"/>
                </a:solidFill>
                <a:latin typeface="Roboto"/>
                <a:ea typeface="Roboto"/>
                <a:cs typeface="Roboto"/>
                <a:sym typeface="Roboto"/>
              </a:endParaRPr>
            </a:p>
          </p:txBody>
        </p:sp>
      </p:grpSp>
      <p:grpSp>
        <p:nvGrpSpPr>
          <p:cNvPr id="67" name="Google Shape;67;p14"/>
          <p:cNvGrpSpPr/>
          <p:nvPr/>
        </p:nvGrpSpPr>
        <p:grpSpPr>
          <a:xfrm>
            <a:off x="4562258" y="2032864"/>
            <a:ext cx="2166000" cy="2166000"/>
            <a:chOff x="4562258" y="2032864"/>
            <a:chExt cx="2166000" cy="2166000"/>
          </a:xfrm>
        </p:grpSpPr>
        <p:sp>
          <p:nvSpPr>
            <p:cNvPr id="68" name="Google Shape;68;p14"/>
            <p:cNvSpPr/>
            <p:nvPr/>
          </p:nvSpPr>
          <p:spPr>
            <a:xfrm>
              <a:off x="4562258" y="2032864"/>
              <a:ext cx="2166000" cy="2166000"/>
            </a:xfrm>
            <a:prstGeom prst="ellipse">
              <a:avLst/>
            </a:prstGeom>
            <a:solidFill>
              <a:srgbClr val="B02C2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 name="Google Shape;69;p14"/>
            <p:cNvSpPr txBox="1"/>
            <p:nvPr/>
          </p:nvSpPr>
          <p:spPr>
            <a:xfrm>
              <a:off x="5079846" y="2834728"/>
              <a:ext cx="1496100" cy="7029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s" sz="1000">
                  <a:solidFill>
                    <a:srgbClr val="FFFFFF"/>
                  </a:solidFill>
                  <a:latin typeface="Roboto"/>
                  <a:ea typeface="Roboto"/>
                  <a:cs typeface="Roboto"/>
                  <a:sym typeface="Roboto"/>
                </a:rPr>
                <a:t>Vestibulum congue </a:t>
              </a:r>
              <a:endParaRPr sz="1000">
                <a:solidFill>
                  <a:srgbClr val="FFFFFF"/>
                </a:solidFill>
                <a:latin typeface="Roboto"/>
                <a:ea typeface="Roboto"/>
                <a:cs typeface="Roboto"/>
                <a:sym typeface="Roboto"/>
              </a:endParaRPr>
            </a:p>
          </p:txBody>
        </p:sp>
      </p:grpSp>
      <p:grpSp>
        <p:nvGrpSpPr>
          <p:cNvPr id="70" name="Google Shape;70;p14"/>
          <p:cNvGrpSpPr/>
          <p:nvPr/>
        </p:nvGrpSpPr>
        <p:grpSpPr>
          <a:xfrm>
            <a:off x="2702876" y="2032864"/>
            <a:ext cx="2166000" cy="2166000"/>
            <a:chOff x="2702876" y="2032864"/>
            <a:chExt cx="2166000" cy="2166000"/>
          </a:xfrm>
        </p:grpSpPr>
        <p:sp>
          <p:nvSpPr>
            <p:cNvPr id="71" name="Google Shape;71;p14"/>
            <p:cNvSpPr/>
            <p:nvPr/>
          </p:nvSpPr>
          <p:spPr>
            <a:xfrm>
              <a:off x="2702876" y="2032864"/>
              <a:ext cx="2166000" cy="2166000"/>
            </a:xfrm>
            <a:prstGeom prst="ellipse">
              <a:avLst/>
            </a:prstGeom>
            <a:solidFill>
              <a:srgbClr val="80201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14"/>
            <p:cNvSpPr txBox="1"/>
            <p:nvPr/>
          </p:nvSpPr>
          <p:spPr>
            <a:xfrm>
              <a:off x="2855281" y="2834728"/>
              <a:ext cx="1496100" cy="702900"/>
            </a:xfrm>
            <a:prstGeom prst="rect">
              <a:avLst/>
            </a:prstGeom>
            <a:noFill/>
            <a:ln>
              <a:noFill/>
            </a:ln>
          </p:spPr>
          <p:txBody>
            <a:bodyPr anchorCtr="0" anchor="ctr"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s" sz="1600">
                  <a:solidFill>
                    <a:schemeClr val="dk1"/>
                  </a:solidFill>
                </a:rPr>
                <a:t>•</a:t>
              </a:r>
              <a:r>
                <a:rPr lang="es" sz="1600">
                  <a:solidFill>
                    <a:srgbClr val="FFFFFF"/>
                  </a:solidFill>
                </a:rPr>
                <a:t>Lack of food and water</a:t>
              </a:r>
              <a:endParaRPr sz="1600">
                <a:solidFill>
                  <a:srgbClr val="FFFFFF"/>
                </a:solidFill>
              </a:endParaRPr>
            </a:p>
            <a:p>
              <a:pPr indent="0" lvl="0" marL="0" rtl="0" algn="ctr">
                <a:spcBef>
                  <a:spcPts val="0"/>
                </a:spcBef>
                <a:spcAft>
                  <a:spcPts val="0"/>
                </a:spcAft>
                <a:buNone/>
              </a:pPr>
              <a:r>
                <a:t/>
              </a:r>
              <a:endParaRPr sz="1000">
                <a:solidFill>
                  <a:srgbClr val="FFFFFF"/>
                </a:solidFill>
                <a:latin typeface="Roboto"/>
                <a:ea typeface="Roboto"/>
                <a:cs typeface="Roboto"/>
                <a:sym typeface="Roboto"/>
              </a:endParaRPr>
            </a:p>
          </p:txBody>
        </p:sp>
      </p:grpSp>
      <p:sp>
        <p:nvSpPr>
          <p:cNvPr id="73" name="Google Shape;73;p14"/>
          <p:cNvSpPr/>
          <p:nvPr/>
        </p:nvSpPr>
        <p:spPr>
          <a:xfrm>
            <a:off x="4084674" y="1946250"/>
            <a:ext cx="1418100" cy="1225800"/>
          </a:xfrm>
          <a:prstGeom prst="ellipse">
            <a:avLst/>
          </a:prstGeom>
          <a:solidFill>
            <a:srgbClr val="EDA29B"/>
          </a:solidFill>
          <a:ln>
            <a:noFill/>
          </a:ln>
        </p:spPr>
        <p:txBody>
          <a:bodyPr anchorCtr="0" anchor="ctr"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s" sz="1600">
                <a:solidFill>
                  <a:schemeClr val="dk1"/>
                </a:solidFill>
              </a:rPr>
              <a:t>•</a:t>
            </a:r>
            <a:r>
              <a:rPr lang="es" sz="1600">
                <a:solidFill>
                  <a:srgbClr val="FFFFFF"/>
                </a:solidFill>
              </a:rPr>
              <a:t>Poverty</a:t>
            </a:r>
            <a:endParaRPr sz="1600">
              <a:solidFill>
                <a:srgbClr val="FFFFFF"/>
              </a:solidFill>
            </a:endParaRPr>
          </a:p>
          <a:p>
            <a:pPr indent="0" lvl="0" marL="0" rtl="0" algn="l">
              <a:spcBef>
                <a:spcPts val="0"/>
              </a:spcBef>
              <a:spcAft>
                <a:spcPts val="0"/>
              </a:spcAft>
              <a:buNone/>
            </a:pPr>
            <a:r>
              <a:t/>
            </a:r>
            <a:endParaRPr/>
          </a:p>
        </p:txBody>
      </p:sp>
      <p:sp>
        <p:nvSpPr>
          <p:cNvPr id="74" name="Google Shape;74;p14"/>
          <p:cNvSpPr/>
          <p:nvPr/>
        </p:nvSpPr>
        <p:spPr>
          <a:xfrm>
            <a:off x="2723856" y="582087"/>
            <a:ext cx="3948000" cy="3948000"/>
          </a:xfrm>
          <a:prstGeom prst="ellipse">
            <a:avLst/>
          </a:prstGeom>
          <a:solidFill>
            <a:srgbClr val="EDA29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75" name="Google Shape;75;p14"/>
          <p:cNvGrpSpPr/>
          <p:nvPr/>
        </p:nvGrpSpPr>
        <p:grpSpPr>
          <a:xfrm>
            <a:off x="3619861" y="407378"/>
            <a:ext cx="2166000" cy="2166000"/>
            <a:chOff x="3619861" y="407378"/>
            <a:chExt cx="2166000" cy="2166000"/>
          </a:xfrm>
        </p:grpSpPr>
        <p:sp>
          <p:nvSpPr>
            <p:cNvPr id="76" name="Google Shape;76;p14"/>
            <p:cNvSpPr/>
            <p:nvPr/>
          </p:nvSpPr>
          <p:spPr>
            <a:xfrm>
              <a:off x="3619861" y="407378"/>
              <a:ext cx="2166000" cy="2166000"/>
            </a:xfrm>
            <a:prstGeom prst="ellipse">
              <a:avLst/>
            </a:prstGeom>
            <a:solidFill>
              <a:srgbClr val="BE2F2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14"/>
            <p:cNvSpPr txBox="1"/>
            <p:nvPr/>
          </p:nvSpPr>
          <p:spPr>
            <a:xfrm>
              <a:off x="4024522" y="707737"/>
              <a:ext cx="1328400" cy="6615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s" sz="1000">
                  <a:solidFill>
                    <a:srgbClr val="FFFFFF"/>
                  </a:solidFill>
                  <a:latin typeface="Roboto"/>
                  <a:ea typeface="Roboto"/>
                  <a:cs typeface="Roboto"/>
                  <a:sym typeface="Roboto"/>
                </a:rPr>
                <a:t>Vestibulum congue </a:t>
              </a:r>
              <a:endParaRPr sz="1000">
                <a:solidFill>
                  <a:srgbClr val="FFFFFF"/>
                </a:solidFill>
                <a:latin typeface="Roboto"/>
                <a:ea typeface="Roboto"/>
                <a:cs typeface="Roboto"/>
                <a:sym typeface="Roboto"/>
              </a:endParaRPr>
            </a:p>
          </p:txBody>
        </p:sp>
      </p:grpSp>
      <p:grpSp>
        <p:nvGrpSpPr>
          <p:cNvPr id="78" name="Google Shape;78;p14"/>
          <p:cNvGrpSpPr/>
          <p:nvPr/>
        </p:nvGrpSpPr>
        <p:grpSpPr>
          <a:xfrm>
            <a:off x="4648111" y="1143043"/>
            <a:ext cx="2166000" cy="2166000"/>
            <a:chOff x="4648111" y="1143043"/>
            <a:chExt cx="2166000" cy="2166000"/>
          </a:xfrm>
        </p:grpSpPr>
        <p:sp>
          <p:nvSpPr>
            <p:cNvPr id="79" name="Google Shape;79;p14"/>
            <p:cNvSpPr/>
            <p:nvPr/>
          </p:nvSpPr>
          <p:spPr>
            <a:xfrm>
              <a:off x="4648111" y="1143043"/>
              <a:ext cx="2166000" cy="2166000"/>
            </a:xfrm>
            <a:prstGeom prst="ellipse">
              <a:avLst/>
            </a:prstGeom>
            <a:solidFill>
              <a:srgbClr val="D8382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14"/>
            <p:cNvSpPr txBox="1"/>
            <p:nvPr/>
          </p:nvSpPr>
          <p:spPr>
            <a:xfrm>
              <a:off x="5431956" y="1669515"/>
              <a:ext cx="1328400" cy="6615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s" sz="1000">
                  <a:solidFill>
                    <a:srgbClr val="FFFFFF"/>
                  </a:solidFill>
                  <a:latin typeface="Roboto"/>
                  <a:ea typeface="Roboto"/>
                  <a:cs typeface="Roboto"/>
                  <a:sym typeface="Roboto"/>
                </a:rPr>
                <a:t>Vestibulum congue </a:t>
              </a:r>
              <a:endParaRPr sz="1000">
                <a:solidFill>
                  <a:srgbClr val="FFFFFF"/>
                </a:solidFill>
                <a:latin typeface="Roboto"/>
                <a:ea typeface="Roboto"/>
                <a:cs typeface="Roboto"/>
                <a:sym typeface="Roboto"/>
              </a:endParaRPr>
            </a:p>
          </p:txBody>
        </p:sp>
      </p:grpSp>
      <p:grpSp>
        <p:nvGrpSpPr>
          <p:cNvPr id="81" name="Google Shape;81;p14"/>
          <p:cNvGrpSpPr/>
          <p:nvPr/>
        </p:nvGrpSpPr>
        <p:grpSpPr>
          <a:xfrm>
            <a:off x="4238812" y="2357689"/>
            <a:ext cx="2166000" cy="2166000"/>
            <a:chOff x="4238812" y="2357689"/>
            <a:chExt cx="2166000" cy="2166000"/>
          </a:xfrm>
        </p:grpSpPr>
        <p:sp>
          <p:nvSpPr>
            <p:cNvPr id="82" name="Google Shape;82;p14"/>
            <p:cNvSpPr/>
            <p:nvPr/>
          </p:nvSpPr>
          <p:spPr>
            <a:xfrm>
              <a:off x="4238812" y="2357689"/>
              <a:ext cx="2166000" cy="2166000"/>
            </a:xfrm>
            <a:prstGeom prst="ellipse">
              <a:avLst/>
            </a:prstGeom>
            <a:solidFill>
              <a:srgbClr val="80201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14"/>
            <p:cNvSpPr txBox="1"/>
            <p:nvPr/>
          </p:nvSpPr>
          <p:spPr>
            <a:xfrm>
              <a:off x="5047891" y="3185187"/>
              <a:ext cx="1328400" cy="6615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s" sz="1000">
                  <a:solidFill>
                    <a:srgbClr val="FFFFFF"/>
                  </a:solidFill>
                  <a:latin typeface="Roboto"/>
                  <a:ea typeface="Roboto"/>
                  <a:cs typeface="Roboto"/>
                  <a:sym typeface="Roboto"/>
                </a:rPr>
                <a:t>Vestibulum congue </a:t>
              </a:r>
              <a:endParaRPr sz="1000">
                <a:solidFill>
                  <a:srgbClr val="FFFFFF"/>
                </a:solidFill>
                <a:latin typeface="Roboto"/>
                <a:ea typeface="Roboto"/>
                <a:cs typeface="Roboto"/>
                <a:sym typeface="Roboto"/>
              </a:endParaRPr>
            </a:p>
          </p:txBody>
        </p:sp>
      </p:grpSp>
      <p:grpSp>
        <p:nvGrpSpPr>
          <p:cNvPr id="84" name="Google Shape;84;p14"/>
          <p:cNvGrpSpPr/>
          <p:nvPr/>
        </p:nvGrpSpPr>
        <p:grpSpPr>
          <a:xfrm>
            <a:off x="2983201" y="2357790"/>
            <a:ext cx="2166000" cy="2166000"/>
            <a:chOff x="2983201" y="2357790"/>
            <a:chExt cx="2166000" cy="2166000"/>
          </a:xfrm>
        </p:grpSpPr>
        <p:sp>
          <p:nvSpPr>
            <p:cNvPr id="85" name="Google Shape;85;p14"/>
            <p:cNvSpPr/>
            <p:nvPr/>
          </p:nvSpPr>
          <p:spPr>
            <a:xfrm>
              <a:off x="2983201" y="2357790"/>
              <a:ext cx="2166000" cy="2166000"/>
            </a:xfrm>
            <a:prstGeom prst="ellipse">
              <a:avLst/>
            </a:prstGeom>
            <a:solidFill>
              <a:srgbClr val="A72A1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14"/>
            <p:cNvSpPr txBox="1"/>
            <p:nvPr/>
          </p:nvSpPr>
          <p:spPr>
            <a:xfrm>
              <a:off x="3059406" y="3168962"/>
              <a:ext cx="1328400" cy="6615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s" sz="1000">
                  <a:solidFill>
                    <a:srgbClr val="FFFFFF"/>
                  </a:solidFill>
                  <a:latin typeface="Roboto"/>
                  <a:ea typeface="Roboto"/>
                  <a:cs typeface="Roboto"/>
                  <a:sym typeface="Roboto"/>
                </a:rPr>
                <a:t>Vestibulum congue </a:t>
              </a:r>
              <a:endParaRPr sz="1000">
                <a:solidFill>
                  <a:srgbClr val="FFFFFF"/>
                </a:solidFill>
                <a:latin typeface="Roboto"/>
                <a:ea typeface="Roboto"/>
                <a:cs typeface="Roboto"/>
                <a:sym typeface="Roboto"/>
              </a:endParaRPr>
            </a:p>
          </p:txBody>
        </p:sp>
      </p:grpSp>
      <p:grpSp>
        <p:nvGrpSpPr>
          <p:cNvPr id="87" name="Google Shape;87;p14"/>
          <p:cNvGrpSpPr/>
          <p:nvPr/>
        </p:nvGrpSpPr>
        <p:grpSpPr>
          <a:xfrm>
            <a:off x="2591728" y="1143012"/>
            <a:ext cx="2166000" cy="2166000"/>
            <a:chOff x="2591728" y="1143012"/>
            <a:chExt cx="2166000" cy="2166000"/>
          </a:xfrm>
        </p:grpSpPr>
        <p:sp>
          <p:nvSpPr>
            <p:cNvPr id="88" name="Google Shape;88;p14"/>
            <p:cNvSpPr/>
            <p:nvPr/>
          </p:nvSpPr>
          <p:spPr>
            <a:xfrm>
              <a:off x="2591728" y="1143012"/>
              <a:ext cx="2166000" cy="2166000"/>
            </a:xfrm>
            <a:prstGeom prst="ellipse">
              <a:avLst/>
            </a:prstGeom>
            <a:solidFill>
              <a:srgbClr val="B02C2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 name="Google Shape;89;p14"/>
            <p:cNvSpPr txBox="1"/>
            <p:nvPr/>
          </p:nvSpPr>
          <p:spPr>
            <a:xfrm>
              <a:off x="2830556" y="1666262"/>
              <a:ext cx="1328400" cy="6615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s" sz="1000">
                  <a:solidFill>
                    <a:srgbClr val="FFFFFF"/>
                  </a:solidFill>
                  <a:latin typeface="Roboto"/>
                  <a:ea typeface="Roboto"/>
                  <a:cs typeface="Roboto"/>
                  <a:sym typeface="Roboto"/>
                </a:rPr>
                <a:t>Vestibulum congue </a:t>
              </a:r>
              <a:endParaRPr sz="1000">
                <a:solidFill>
                  <a:srgbClr val="FFFFFF"/>
                </a:solidFill>
                <a:latin typeface="Roboto"/>
                <a:ea typeface="Roboto"/>
                <a:cs typeface="Roboto"/>
                <a:sym typeface="Roboto"/>
              </a:endParaRPr>
            </a:p>
          </p:txBody>
        </p:sp>
      </p:grpSp>
      <p:sp>
        <p:nvSpPr>
          <p:cNvPr id="90" name="Google Shape;90;p14"/>
          <p:cNvSpPr/>
          <p:nvPr/>
        </p:nvSpPr>
        <p:spPr>
          <a:xfrm>
            <a:off x="4084942" y="1943171"/>
            <a:ext cx="1225800" cy="1225800"/>
          </a:xfrm>
          <a:prstGeom prst="ellipse">
            <a:avLst/>
          </a:prstGeom>
          <a:solidFill>
            <a:srgbClr val="EDA29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14"/>
          <p:cNvSpPr/>
          <p:nvPr/>
        </p:nvSpPr>
        <p:spPr>
          <a:xfrm rot="-2081266">
            <a:off x="3913420" y="1905189"/>
            <a:ext cx="1323660" cy="1321079"/>
          </a:xfrm>
          <a:prstGeom prst="ellipse">
            <a:avLst/>
          </a:prstGeom>
          <a:solidFill>
            <a:srgbClr val="A1C3FA"/>
          </a:solidFill>
          <a:ln>
            <a:noFill/>
          </a:ln>
        </p:spPr>
        <p:txBody>
          <a:bodyPr anchorCtr="0" anchor="ctr" bIns="45700" lIns="91425" spcFirstLastPara="1" rIns="91425" wrap="square" tIns="45700">
            <a:noAutofit/>
          </a:bodyPr>
          <a:lstStyle/>
          <a:p>
            <a:pPr indent="0" lvl="0" marL="0" rtl="0" algn="l">
              <a:spcBef>
                <a:spcPts val="0"/>
              </a:spcBef>
              <a:spcAft>
                <a:spcPts val="0"/>
              </a:spcAft>
              <a:buNone/>
            </a:pPr>
            <a:r>
              <a:t/>
            </a:r>
            <a:endParaRPr/>
          </a:p>
        </p:txBody>
      </p:sp>
      <p:grpSp>
        <p:nvGrpSpPr>
          <p:cNvPr id="92" name="Google Shape;92;p14"/>
          <p:cNvGrpSpPr/>
          <p:nvPr/>
        </p:nvGrpSpPr>
        <p:grpSpPr>
          <a:xfrm>
            <a:off x="1978637" y="1202068"/>
            <a:ext cx="2407147" cy="2190413"/>
            <a:chOff x="1978637" y="1202068"/>
            <a:chExt cx="2407147" cy="2190413"/>
          </a:xfrm>
        </p:grpSpPr>
        <p:sp>
          <p:nvSpPr>
            <p:cNvPr id="93" name="Google Shape;93;p14"/>
            <p:cNvSpPr/>
            <p:nvPr/>
          </p:nvSpPr>
          <p:spPr>
            <a:xfrm rot="-2081187">
              <a:off x="2278971" y="1519484"/>
              <a:ext cx="1601327" cy="1555582"/>
            </a:xfrm>
            <a:custGeom>
              <a:rect b="b" l="l" r="r" t="t"/>
              <a:pathLst>
                <a:path extrusionOk="0" h="240" w="246">
                  <a:moveTo>
                    <a:pt x="246" y="29"/>
                  </a:moveTo>
                  <a:cubicBezTo>
                    <a:pt x="241" y="19"/>
                    <a:pt x="235" y="9"/>
                    <a:pt x="228" y="0"/>
                  </a:cubicBezTo>
                  <a:cubicBezTo>
                    <a:pt x="111" y="25"/>
                    <a:pt x="19" y="120"/>
                    <a:pt x="0" y="240"/>
                  </a:cubicBezTo>
                  <a:cubicBezTo>
                    <a:pt x="11" y="237"/>
                    <a:pt x="22" y="234"/>
                    <a:pt x="34" y="232"/>
                  </a:cubicBezTo>
                  <a:cubicBezTo>
                    <a:pt x="56" y="128"/>
                    <a:pt x="140" y="46"/>
                    <a:pt x="246" y="29"/>
                  </a:cubicBezTo>
                  <a:close/>
                </a:path>
              </a:pathLst>
            </a:custGeom>
            <a:solidFill>
              <a:srgbClr val="A1C3FA"/>
            </a:solidFill>
            <a:ln cap="flat" cmpd="sng" w="9525">
              <a:solidFill>
                <a:srgbClr val="FFFFFF"/>
              </a:solidFill>
              <a:prstDash val="solid"/>
              <a:miter lim="8000"/>
              <a:headEnd len="sm" w="sm" type="none"/>
              <a:tailEnd len="sm" w="sm" type="none"/>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4" name="Google Shape;94;p14"/>
            <p:cNvSpPr/>
            <p:nvPr/>
          </p:nvSpPr>
          <p:spPr>
            <a:xfrm rot="-2081188">
              <a:off x="2605674" y="1601249"/>
              <a:ext cx="1541190" cy="1320966"/>
            </a:xfrm>
            <a:custGeom>
              <a:rect b="b" l="l" r="r" t="t"/>
              <a:pathLst>
                <a:path extrusionOk="0" h="213" w="248">
                  <a:moveTo>
                    <a:pt x="142" y="213"/>
                  </a:moveTo>
                  <a:cubicBezTo>
                    <a:pt x="152" y="188"/>
                    <a:pt x="170" y="167"/>
                    <a:pt x="194" y="153"/>
                  </a:cubicBezTo>
                  <a:cubicBezTo>
                    <a:pt x="211" y="143"/>
                    <a:pt x="230" y="137"/>
                    <a:pt x="248" y="136"/>
                  </a:cubicBezTo>
                  <a:cubicBezTo>
                    <a:pt x="247" y="87"/>
                    <a:pt x="234" y="41"/>
                    <a:pt x="212" y="0"/>
                  </a:cubicBezTo>
                  <a:cubicBezTo>
                    <a:pt x="106" y="17"/>
                    <a:pt x="22" y="99"/>
                    <a:pt x="0" y="203"/>
                  </a:cubicBezTo>
                  <a:cubicBezTo>
                    <a:pt x="46" y="195"/>
                    <a:pt x="95" y="198"/>
                    <a:pt x="142" y="213"/>
                  </a:cubicBezTo>
                  <a:close/>
                </a:path>
              </a:pathLst>
            </a:custGeom>
            <a:solidFill>
              <a:srgbClr val="0C58D3"/>
            </a:solidFill>
            <a:ln cap="flat" cmpd="sng" w="12700">
              <a:solidFill>
                <a:srgbClr val="FFFFFF"/>
              </a:solidFill>
              <a:prstDash val="solid"/>
              <a:miter lim="8000"/>
              <a:headEnd len="sm" w="sm" type="none"/>
              <a:tailEnd len="sm" w="sm" type="none"/>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5" name="Google Shape;95;p14"/>
            <p:cNvSpPr txBox="1"/>
            <p:nvPr/>
          </p:nvSpPr>
          <p:spPr>
            <a:xfrm rot="-4432199">
              <a:off x="2798390" y="1964894"/>
              <a:ext cx="1304451" cy="562537"/>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s" sz="1000">
                  <a:solidFill>
                    <a:srgbClr val="FFFFFF"/>
                  </a:solidFill>
                  <a:latin typeface="Roboto"/>
                  <a:ea typeface="Roboto"/>
                  <a:cs typeface="Roboto"/>
                  <a:sym typeface="Roboto"/>
                </a:rPr>
                <a:t>Vestibulum congue</a:t>
              </a:r>
              <a:endParaRPr sz="1000">
                <a:solidFill>
                  <a:srgbClr val="FFFFFF"/>
                </a:solidFill>
                <a:latin typeface="Roboto"/>
                <a:ea typeface="Roboto"/>
                <a:cs typeface="Roboto"/>
                <a:sym typeface="Roboto"/>
              </a:endParaRPr>
            </a:p>
          </p:txBody>
        </p:sp>
      </p:grpSp>
      <p:grpSp>
        <p:nvGrpSpPr>
          <p:cNvPr id="96" name="Google Shape;96;p14"/>
          <p:cNvGrpSpPr/>
          <p:nvPr/>
        </p:nvGrpSpPr>
        <p:grpSpPr>
          <a:xfrm>
            <a:off x="2867112" y="2599927"/>
            <a:ext cx="2108006" cy="2437164"/>
            <a:chOff x="2867112" y="2599927"/>
            <a:chExt cx="2108006" cy="2437164"/>
          </a:xfrm>
        </p:grpSpPr>
        <p:sp>
          <p:nvSpPr>
            <p:cNvPr id="97" name="Google Shape;97;p14"/>
            <p:cNvSpPr/>
            <p:nvPr/>
          </p:nvSpPr>
          <p:spPr>
            <a:xfrm rot="-2081188">
              <a:off x="3325156" y="2966530"/>
              <a:ext cx="1061085" cy="1941128"/>
            </a:xfrm>
            <a:custGeom>
              <a:rect b="b" l="l" r="r" t="t"/>
              <a:pathLst>
                <a:path extrusionOk="0" h="300" w="163">
                  <a:moveTo>
                    <a:pt x="32" y="39"/>
                  </a:moveTo>
                  <a:cubicBezTo>
                    <a:pt x="32" y="26"/>
                    <a:pt x="33" y="13"/>
                    <a:pt x="35" y="0"/>
                  </a:cubicBezTo>
                  <a:cubicBezTo>
                    <a:pt x="24" y="2"/>
                    <a:pt x="13" y="5"/>
                    <a:pt x="2" y="8"/>
                  </a:cubicBezTo>
                  <a:cubicBezTo>
                    <a:pt x="1" y="19"/>
                    <a:pt x="0" y="29"/>
                    <a:pt x="0" y="39"/>
                  </a:cubicBezTo>
                  <a:cubicBezTo>
                    <a:pt x="0" y="153"/>
                    <a:pt x="65" y="252"/>
                    <a:pt x="160" y="300"/>
                  </a:cubicBezTo>
                  <a:cubicBezTo>
                    <a:pt x="160" y="289"/>
                    <a:pt x="161" y="277"/>
                    <a:pt x="163" y="265"/>
                  </a:cubicBezTo>
                  <a:cubicBezTo>
                    <a:pt x="85" y="220"/>
                    <a:pt x="32" y="136"/>
                    <a:pt x="32" y="39"/>
                  </a:cubicBezTo>
                  <a:close/>
                </a:path>
              </a:pathLst>
            </a:custGeom>
            <a:solidFill>
              <a:srgbClr val="A1C3FA"/>
            </a:solidFill>
            <a:ln cap="flat" cmpd="sng" w="9525">
              <a:solidFill>
                <a:srgbClr val="FFFFFF"/>
              </a:solidFill>
              <a:prstDash val="solid"/>
              <a:miter lim="8000"/>
              <a:headEnd len="sm" w="sm" type="none"/>
              <a:tailEnd len="sm" w="sm" type="none"/>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8" name="Google Shape;98;p14"/>
            <p:cNvSpPr/>
            <p:nvPr/>
          </p:nvSpPr>
          <p:spPr>
            <a:xfrm rot="-2081187">
              <a:off x="3456358" y="2773799"/>
              <a:ext cx="1138968" cy="1690435"/>
            </a:xfrm>
            <a:custGeom>
              <a:rect b="b" l="l" r="r" t="t"/>
              <a:pathLst>
                <a:path extrusionOk="0" h="273" w="183">
                  <a:moveTo>
                    <a:pt x="156" y="108"/>
                  </a:moveTo>
                  <a:cubicBezTo>
                    <a:pt x="139" y="79"/>
                    <a:pt x="136" y="46"/>
                    <a:pt x="144" y="16"/>
                  </a:cubicBezTo>
                  <a:cubicBezTo>
                    <a:pt x="97" y="2"/>
                    <a:pt x="48" y="0"/>
                    <a:pt x="3" y="8"/>
                  </a:cubicBezTo>
                  <a:cubicBezTo>
                    <a:pt x="1" y="21"/>
                    <a:pt x="0" y="34"/>
                    <a:pt x="0" y="47"/>
                  </a:cubicBezTo>
                  <a:cubicBezTo>
                    <a:pt x="0" y="144"/>
                    <a:pt x="53" y="228"/>
                    <a:pt x="131" y="273"/>
                  </a:cubicBezTo>
                  <a:cubicBezTo>
                    <a:pt x="138" y="227"/>
                    <a:pt x="155" y="182"/>
                    <a:pt x="183" y="141"/>
                  </a:cubicBezTo>
                  <a:cubicBezTo>
                    <a:pt x="173" y="132"/>
                    <a:pt x="163" y="121"/>
                    <a:pt x="156" y="108"/>
                  </a:cubicBezTo>
                  <a:close/>
                </a:path>
              </a:pathLst>
            </a:custGeom>
            <a:solidFill>
              <a:srgbClr val="0D5DDF"/>
            </a:solidFill>
            <a:ln cap="flat" cmpd="sng" w="12700">
              <a:solidFill>
                <a:srgbClr val="FFFFFF"/>
              </a:solidFill>
              <a:prstDash val="solid"/>
              <a:miter lim="8000"/>
              <a:headEnd len="sm" w="sm" type="none"/>
              <a:tailEnd len="sm" w="sm" type="none"/>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9" name="Google Shape;99;p14"/>
            <p:cNvSpPr txBox="1"/>
            <p:nvPr/>
          </p:nvSpPr>
          <p:spPr>
            <a:xfrm rot="2156063">
              <a:off x="3231785" y="3231412"/>
              <a:ext cx="1304574" cy="562882"/>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s" sz="1000">
                  <a:solidFill>
                    <a:srgbClr val="FFFFFF"/>
                  </a:solidFill>
                  <a:latin typeface="Roboto"/>
                  <a:ea typeface="Roboto"/>
                  <a:cs typeface="Roboto"/>
                  <a:sym typeface="Roboto"/>
                </a:rPr>
                <a:t>Vestibulum congue</a:t>
              </a:r>
              <a:endParaRPr sz="1000">
                <a:solidFill>
                  <a:srgbClr val="FFFFFF"/>
                </a:solidFill>
                <a:latin typeface="Roboto"/>
                <a:ea typeface="Roboto"/>
                <a:cs typeface="Roboto"/>
                <a:sym typeface="Roboto"/>
              </a:endParaRPr>
            </a:p>
          </p:txBody>
        </p:sp>
      </p:grpSp>
      <p:grpSp>
        <p:nvGrpSpPr>
          <p:cNvPr id="100" name="Google Shape;100;p14"/>
          <p:cNvGrpSpPr/>
          <p:nvPr/>
        </p:nvGrpSpPr>
        <p:grpSpPr>
          <a:xfrm>
            <a:off x="4337515" y="2464414"/>
            <a:ext cx="2424506" cy="2097542"/>
            <a:chOff x="4337515" y="2464414"/>
            <a:chExt cx="2424506" cy="2097542"/>
          </a:xfrm>
        </p:grpSpPr>
        <p:sp>
          <p:nvSpPr>
            <p:cNvPr id="101" name="Google Shape;101;p14"/>
            <p:cNvSpPr/>
            <p:nvPr/>
          </p:nvSpPr>
          <p:spPr>
            <a:xfrm rot="-2081187">
              <a:off x="4648818" y="3375680"/>
              <a:ext cx="2119401" cy="640096"/>
            </a:xfrm>
            <a:custGeom>
              <a:rect b="b" l="l" r="r" t="t"/>
              <a:pathLst>
                <a:path extrusionOk="0" h="99" w="326">
                  <a:moveTo>
                    <a:pt x="119" y="67"/>
                  </a:moveTo>
                  <a:cubicBezTo>
                    <a:pt x="77" y="67"/>
                    <a:pt x="37" y="57"/>
                    <a:pt x="2" y="40"/>
                  </a:cubicBezTo>
                  <a:cubicBezTo>
                    <a:pt x="1" y="51"/>
                    <a:pt x="0" y="63"/>
                    <a:pt x="0" y="74"/>
                  </a:cubicBezTo>
                  <a:cubicBezTo>
                    <a:pt x="36" y="90"/>
                    <a:pt x="76" y="99"/>
                    <a:pt x="119" y="99"/>
                  </a:cubicBezTo>
                  <a:cubicBezTo>
                    <a:pt x="200" y="99"/>
                    <a:pt x="273" y="67"/>
                    <a:pt x="326" y="14"/>
                  </a:cubicBezTo>
                  <a:cubicBezTo>
                    <a:pt x="315" y="10"/>
                    <a:pt x="304" y="5"/>
                    <a:pt x="294" y="0"/>
                  </a:cubicBezTo>
                  <a:cubicBezTo>
                    <a:pt x="247" y="42"/>
                    <a:pt x="186" y="67"/>
                    <a:pt x="119" y="67"/>
                  </a:cubicBezTo>
                  <a:close/>
                </a:path>
              </a:pathLst>
            </a:custGeom>
            <a:solidFill>
              <a:srgbClr val="A1C3FA"/>
            </a:solidFill>
            <a:ln cap="flat" cmpd="sng" w="9525">
              <a:solidFill>
                <a:srgbClr val="FFFFFF"/>
              </a:solidFill>
              <a:prstDash val="solid"/>
              <a:miter lim="8000"/>
              <a:headEnd len="sm" w="sm" type="none"/>
              <a:tailEnd len="sm" w="sm" type="none"/>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2" name="Google Shape;102;p14"/>
            <p:cNvSpPr/>
            <p:nvPr/>
          </p:nvSpPr>
          <p:spPr>
            <a:xfrm rot="-2081187">
              <a:off x="4457034" y="2893418"/>
              <a:ext cx="1815979" cy="987157"/>
            </a:xfrm>
            <a:custGeom>
              <a:rect b="b" l="l" r="r" t="t"/>
              <a:pathLst>
                <a:path extrusionOk="0" h="159" w="292">
                  <a:moveTo>
                    <a:pt x="182" y="1"/>
                  </a:moveTo>
                  <a:cubicBezTo>
                    <a:pt x="181" y="2"/>
                    <a:pt x="179" y="3"/>
                    <a:pt x="177" y="4"/>
                  </a:cubicBezTo>
                  <a:cubicBezTo>
                    <a:pt x="137" y="27"/>
                    <a:pt x="88" y="24"/>
                    <a:pt x="51" y="0"/>
                  </a:cubicBezTo>
                  <a:cubicBezTo>
                    <a:pt x="23" y="41"/>
                    <a:pt x="6" y="86"/>
                    <a:pt x="0" y="132"/>
                  </a:cubicBezTo>
                  <a:cubicBezTo>
                    <a:pt x="35" y="149"/>
                    <a:pt x="75" y="159"/>
                    <a:pt x="117" y="159"/>
                  </a:cubicBezTo>
                  <a:cubicBezTo>
                    <a:pt x="184" y="159"/>
                    <a:pt x="245" y="134"/>
                    <a:pt x="292" y="92"/>
                  </a:cubicBezTo>
                  <a:cubicBezTo>
                    <a:pt x="250" y="71"/>
                    <a:pt x="212" y="41"/>
                    <a:pt x="182" y="1"/>
                  </a:cubicBezTo>
                  <a:close/>
                </a:path>
              </a:pathLst>
            </a:custGeom>
            <a:solidFill>
              <a:srgbClr val="0E65F0"/>
            </a:solidFill>
            <a:ln cap="flat" cmpd="sng" w="12700">
              <a:solidFill>
                <a:srgbClr val="FFFFFF"/>
              </a:solidFill>
              <a:prstDash val="solid"/>
              <a:miter lim="8000"/>
              <a:headEnd len="sm" w="sm" type="none"/>
              <a:tailEnd len="sm" w="sm" type="none"/>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3" name="Google Shape;103;p14"/>
            <p:cNvSpPr txBox="1"/>
            <p:nvPr/>
          </p:nvSpPr>
          <p:spPr>
            <a:xfrm rot="-2245873">
              <a:off x="4639442" y="3207930"/>
              <a:ext cx="1304523" cy="563064"/>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s" sz="1000">
                  <a:solidFill>
                    <a:srgbClr val="FFFFFF"/>
                  </a:solidFill>
                  <a:latin typeface="Roboto"/>
                  <a:ea typeface="Roboto"/>
                  <a:cs typeface="Roboto"/>
                  <a:sym typeface="Roboto"/>
                </a:rPr>
                <a:t>Vestibulum congue</a:t>
              </a:r>
              <a:endParaRPr sz="1000">
                <a:solidFill>
                  <a:srgbClr val="FFFFFF"/>
                </a:solidFill>
                <a:latin typeface="Roboto"/>
                <a:ea typeface="Roboto"/>
                <a:cs typeface="Roboto"/>
                <a:sym typeface="Roboto"/>
              </a:endParaRPr>
            </a:p>
          </p:txBody>
        </p:sp>
      </p:grpSp>
      <p:grpSp>
        <p:nvGrpSpPr>
          <p:cNvPr id="104" name="Google Shape;104;p14"/>
          <p:cNvGrpSpPr/>
          <p:nvPr/>
        </p:nvGrpSpPr>
        <p:grpSpPr>
          <a:xfrm>
            <a:off x="3263096" y="71333"/>
            <a:ext cx="2344104" cy="2370669"/>
            <a:chOff x="3263096" y="71333"/>
            <a:chExt cx="2344104" cy="2370669"/>
          </a:xfrm>
        </p:grpSpPr>
        <p:sp>
          <p:nvSpPr>
            <p:cNvPr id="105" name="Google Shape;105;p14"/>
            <p:cNvSpPr/>
            <p:nvPr/>
          </p:nvSpPr>
          <p:spPr>
            <a:xfrm rot="-2081187">
              <a:off x="3407226" y="525393"/>
              <a:ext cx="1943480" cy="1113468"/>
            </a:xfrm>
            <a:custGeom>
              <a:rect b="b" l="l" r="r" t="t"/>
              <a:pathLst>
                <a:path extrusionOk="0" h="172" w="299">
                  <a:moveTo>
                    <a:pt x="45" y="32"/>
                  </a:moveTo>
                  <a:cubicBezTo>
                    <a:pt x="146" y="32"/>
                    <a:pt x="233" y="89"/>
                    <a:pt x="276" y="172"/>
                  </a:cubicBezTo>
                  <a:cubicBezTo>
                    <a:pt x="284" y="164"/>
                    <a:pt x="292" y="155"/>
                    <a:pt x="299" y="146"/>
                  </a:cubicBezTo>
                  <a:cubicBezTo>
                    <a:pt x="248" y="59"/>
                    <a:pt x="153" y="0"/>
                    <a:pt x="45" y="0"/>
                  </a:cubicBezTo>
                  <a:cubicBezTo>
                    <a:pt x="30" y="0"/>
                    <a:pt x="14" y="1"/>
                    <a:pt x="0" y="3"/>
                  </a:cubicBezTo>
                  <a:cubicBezTo>
                    <a:pt x="6" y="13"/>
                    <a:pt x="12" y="23"/>
                    <a:pt x="18" y="33"/>
                  </a:cubicBezTo>
                  <a:cubicBezTo>
                    <a:pt x="27" y="32"/>
                    <a:pt x="36" y="32"/>
                    <a:pt x="45" y="32"/>
                  </a:cubicBezTo>
                  <a:close/>
                </a:path>
              </a:pathLst>
            </a:custGeom>
            <a:solidFill>
              <a:srgbClr val="A1C3FA"/>
            </a:solidFill>
            <a:ln cap="flat" cmpd="sng" w="9525">
              <a:solidFill>
                <a:srgbClr val="FFFFFF"/>
              </a:solidFill>
              <a:prstDash val="solid"/>
              <a:miter lim="8000"/>
              <a:headEnd len="sm" w="sm" type="none"/>
              <a:tailEnd len="sm" w="sm" type="none"/>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6" name="Google Shape;106;p14"/>
            <p:cNvSpPr/>
            <p:nvPr/>
          </p:nvSpPr>
          <p:spPr>
            <a:xfrm rot="-2081187">
              <a:off x="3761328" y="760580"/>
              <a:ext cx="1606237" cy="1343790"/>
            </a:xfrm>
            <a:custGeom>
              <a:rect b="b" l="l" r="r" t="t"/>
              <a:pathLst>
                <a:path extrusionOk="0" h="217" w="258">
                  <a:moveTo>
                    <a:pt x="132" y="200"/>
                  </a:moveTo>
                  <a:cubicBezTo>
                    <a:pt x="135" y="205"/>
                    <a:pt x="138" y="211"/>
                    <a:pt x="140" y="217"/>
                  </a:cubicBezTo>
                  <a:cubicBezTo>
                    <a:pt x="186" y="200"/>
                    <a:pt x="227" y="174"/>
                    <a:pt x="258" y="140"/>
                  </a:cubicBezTo>
                  <a:cubicBezTo>
                    <a:pt x="215" y="57"/>
                    <a:pt x="128" y="0"/>
                    <a:pt x="27" y="0"/>
                  </a:cubicBezTo>
                  <a:cubicBezTo>
                    <a:pt x="18" y="0"/>
                    <a:pt x="9" y="0"/>
                    <a:pt x="0" y="1"/>
                  </a:cubicBezTo>
                  <a:cubicBezTo>
                    <a:pt x="21" y="43"/>
                    <a:pt x="34" y="90"/>
                    <a:pt x="34" y="140"/>
                  </a:cubicBezTo>
                  <a:cubicBezTo>
                    <a:pt x="74" y="142"/>
                    <a:pt x="111" y="163"/>
                    <a:pt x="132" y="200"/>
                  </a:cubicBezTo>
                  <a:close/>
                </a:path>
              </a:pathLst>
            </a:custGeom>
            <a:solidFill>
              <a:srgbClr val="0944A1"/>
            </a:solidFill>
            <a:ln cap="flat" cmpd="sng" w="12700">
              <a:solidFill>
                <a:srgbClr val="FFFFFF"/>
              </a:solidFill>
              <a:prstDash val="solid"/>
              <a:miter lim="8000"/>
              <a:headEnd len="sm" w="sm" type="none"/>
              <a:tailEnd len="sm" w="sm" type="none"/>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7" name="Google Shape;107;p14"/>
            <p:cNvSpPr txBox="1"/>
            <p:nvPr/>
          </p:nvSpPr>
          <p:spPr>
            <a:xfrm>
              <a:off x="3919788" y="1123225"/>
              <a:ext cx="1304400" cy="563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s" sz="1000">
                  <a:solidFill>
                    <a:srgbClr val="FFFFFF"/>
                  </a:solidFill>
                  <a:latin typeface="Roboto"/>
                  <a:ea typeface="Roboto"/>
                  <a:cs typeface="Roboto"/>
                  <a:sym typeface="Roboto"/>
                </a:rPr>
                <a:t>Vestibulum congue</a:t>
              </a:r>
              <a:endParaRPr sz="1000">
                <a:solidFill>
                  <a:srgbClr val="FFFFFF"/>
                </a:solidFill>
                <a:latin typeface="Roboto"/>
                <a:ea typeface="Roboto"/>
                <a:cs typeface="Roboto"/>
                <a:sym typeface="Roboto"/>
              </a:endParaRPr>
            </a:p>
          </p:txBody>
        </p:sp>
      </p:grpSp>
      <p:grpSp>
        <p:nvGrpSpPr>
          <p:cNvPr id="108" name="Google Shape;108;p14"/>
          <p:cNvGrpSpPr/>
          <p:nvPr/>
        </p:nvGrpSpPr>
        <p:grpSpPr>
          <a:xfrm>
            <a:off x="4593307" y="804376"/>
            <a:ext cx="2268741" cy="2444000"/>
            <a:chOff x="4593307" y="804376"/>
            <a:chExt cx="2268741" cy="2444000"/>
          </a:xfrm>
        </p:grpSpPr>
        <p:sp>
          <p:nvSpPr>
            <p:cNvPr id="109" name="Google Shape;109;p14"/>
            <p:cNvSpPr/>
            <p:nvPr/>
          </p:nvSpPr>
          <p:spPr>
            <a:xfrm rot="-2081188">
              <a:off x="5623193" y="814800"/>
              <a:ext cx="698156" cy="2118270"/>
            </a:xfrm>
            <a:custGeom>
              <a:rect b="b" l="l" r="r" t="t"/>
              <a:pathLst>
                <a:path extrusionOk="0" h="328" w="107">
                  <a:moveTo>
                    <a:pt x="52" y="26"/>
                  </a:moveTo>
                  <a:cubicBezTo>
                    <a:pt x="67" y="59"/>
                    <a:pt x="75" y="95"/>
                    <a:pt x="75" y="132"/>
                  </a:cubicBezTo>
                  <a:cubicBezTo>
                    <a:pt x="75" y="204"/>
                    <a:pt x="46" y="268"/>
                    <a:pt x="0" y="315"/>
                  </a:cubicBezTo>
                  <a:cubicBezTo>
                    <a:pt x="10" y="320"/>
                    <a:pt x="21" y="325"/>
                    <a:pt x="32" y="328"/>
                  </a:cubicBezTo>
                  <a:cubicBezTo>
                    <a:pt x="78" y="276"/>
                    <a:pt x="107" y="208"/>
                    <a:pt x="107" y="132"/>
                  </a:cubicBezTo>
                  <a:cubicBezTo>
                    <a:pt x="107" y="85"/>
                    <a:pt x="95" y="40"/>
                    <a:pt x="75" y="0"/>
                  </a:cubicBezTo>
                  <a:cubicBezTo>
                    <a:pt x="68" y="9"/>
                    <a:pt x="60" y="18"/>
                    <a:pt x="52" y="26"/>
                  </a:cubicBezTo>
                  <a:close/>
                </a:path>
              </a:pathLst>
            </a:custGeom>
            <a:solidFill>
              <a:srgbClr val="A1C3FA"/>
            </a:solidFill>
            <a:ln cap="flat" cmpd="sng" w="9525">
              <a:solidFill>
                <a:srgbClr val="FFFFFF"/>
              </a:solidFill>
              <a:prstDash val="solid"/>
              <a:miter lim="8000"/>
              <a:headEnd len="sm" w="sm" type="none"/>
              <a:tailEnd len="sm" w="sm" type="none"/>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0" name="Google Shape;110;p14"/>
            <p:cNvSpPr/>
            <p:nvPr/>
          </p:nvSpPr>
          <p:spPr>
            <a:xfrm rot="-2081187">
              <a:off x="5001092" y="1289142"/>
              <a:ext cx="1148261" cy="1791718"/>
            </a:xfrm>
            <a:custGeom>
              <a:rect b="b" l="l" r="r" t="t"/>
              <a:pathLst>
                <a:path extrusionOk="0" h="289" w="184">
                  <a:moveTo>
                    <a:pt x="161" y="0"/>
                  </a:moveTo>
                  <a:cubicBezTo>
                    <a:pt x="128" y="34"/>
                    <a:pt x="87" y="60"/>
                    <a:pt x="40" y="76"/>
                  </a:cubicBezTo>
                  <a:cubicBezTo>
                    <a:pt x="52" y="121"/>
                    <a:pt x="36" y="170"/>
                    <a:pt x="0" y="200"/>
                  </a:cubicBezTo>
                  <a:cubicBezTo>
                    <a:pt x="29" y="240"/>
                    <a:pt x="67" y="270"/>
                    <a:pt x="109" y="289"/>
                  </a:cubicBezTo>
                  <a:cubicBezTo>
                    <a:pt x="155" y="242"/>
                    <a:pt x="184" y="178"/>
                    <a:pt x="184" y="106"/>
                  </a:cubicBezTo>
                  <a:cubicBezTo>
                    <a:pt x="184" y="69"/>
                    <a:pt x="176" y="33"/>
                    <a:pt x="161" y="0"/>
                  </a:cubicBezTo>
                  <a:close/>
                </a:path>
              </a:pathLst>
            </a:custGeom>
            <a:solidFill>
              <a:srgbClr val="307BF3"/>
            </a:solidFill>
            <a:ln cap="flat" cmpd="sng" w="12700">
              <a:solidFill>
                <a:srgbClr val="FFFFFF"/>
              </a:solidFill>
              <a:prstDash val="solid"/>
              <a:miter lim="8000"/>
              <a:headEnd len="sm" w="sm" type="none"/>
              <a:tailEnd len="sm" w="sm" type="none"/>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1" name="Google Shape;111;p14"/>
            <p:cNvSpPr txBox="1"/>
            <p:nvPr/>
          </p:nvSpPr>
          <p:spPr>
            <a:xfrm rot="4352156">
              <a:off x="5032997" y="1939707"/>
              <a:ext cx="1304532" cy="562935"/>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s" sz="1000">
                  <a:solidFill>
                    <a:srgbClr val="FFFFFF"/>
                  </a:solidFill>
                  <a:latin typeface="Roboto"/>
                  <a:ea typeface="Roboto"/>
                  <a:cs typeface="Roboto"/>
                  <a:sym typeface="Roboto"/>
                </a:rPr>
                <a:t>Vestibulum congue</a:t>
              </a:r>
              <a:endParaRPr sz="1000">
                <a:solidFill>
                  <a:srgbClr val="FFFFFF"/>
                </a:solidFill>
                <a:latin typeface="Roboto"/>
                <a:ea typeface="Roboto"/>
                <a:cs typeface="Roboto"/>
                <a:sym typeface="Roboto"/>
              </a:endParaRPr>
            </a:p>
          </p:txBody>
        </p:sp>
      </p:grpSp>
      <p:sp>
        <p:nvSpPr>
          <p:cNvPr id="112" name="Google Shape;112;p14"/>
          <p:cNvSpPr/>
          <p:nvPr/>
        </p:nvSpPr>
        <p:spPr>
          <a:xfrm>
            <a:off x="2723856" y="582087"/>
            <a:ext cx="3948000" cy="3948000"/>
          </a:xfrm>
          <a:prstGeom prst="ellipse">
            <a:avLst/>
          </a:prstGeom>
          <a:solidFill>
            <a:srgbClr val="EDA29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3" name="Google Shape;113;p14"/>
          <p:cNvGrpSpPr/>
          <p:nvPr/>
        </p:nvGrpSpPr>
        <p:grpSpPr>
          <a:xfrm>
            <a:off x="3619861" y="407378"/>
            <a:ext cx="2166000" cy="2166000"/>
            <a:chOff x="3619861" y="407378"/>
            <a:chExt cx="2166000" cy="2166000"/>
          </a:xfrm>
        </p:grpSpPr>
        <p:sp>
          <p:nvSpPr>
            <p:cNvPr id="114" name="Google Shape;114;p14"/>
            <p:cNvSpPr/>
            <p:nvPr/>
          </p:nvSpPr>
          <p:spPr>
            <a:xfrm>
              <a:off x="3619861" y="407378"/>
              <a:ext cx="2166000" cy="2166000"/>
            </a:xfrm>
            <a:prstGeom prst="ellipse">
              <a:avLst/>
            </a:prstGeom>
            <a:solidFill>
              <a:srgbClr val="BE2F2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14"/>
            <p:cNvSpPr txBox="1"/>
            <p:nvPr/>
          </p:nvSpPr>
          <p:spPr>
            <a:xfrm>
              <a:off x="4024522" y="707737"/>
              <a:ext cx="1328400" cy="6615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s" sz="1000">
                  <a:solidFill>
                    <a:srgbClr val="FFFFFF"/>
                  </a:solidFill>
                  <a:latin typeface="Roboto"/>
                  <a:ea typeface="Roboto"/>
                  <a:cs typeface="Roboto"/>
                  <a:sym typeface="Roboto"/>
                </a:rPr>
                <a:t>Vestibulum congue </a:t>
              </a:r>
              <a:endParaRPr sz="1000">
                <a:solidFill>
                  <a:srgbClr val="FFFFFF"/>
                </a:solidFill>
                <a:latin typeface="Roboto"/>
                <a:ea typeface="Roboto"/>
                <a:cs typeface="Roboto"/>
                <a:sym typeface="Roboto"/>
              </a:endParaRPr>
            </a:p>
          </p:txBody>
        </p:sp>
      </p:grpSp>
      <p:grpSp>
        <p:nvGrpSpPr>
          <p:cNvPr id="116" name="Google Shape;116;p14"/>
          <p:cNvGrpSpPr/>
          <p:nvPr/>
        </p:nvGrpSpPr>
        <p:grpSpPr>
          <a:xfrm>
            <a:off x="4648111" y="1143043"/>
            <a:ext cx="2166000" cy="2166000"/>
            <a:chOff x="4648111" y="1143043"/>
            <a:chExt cx="2166000" cy="2166000"/>
          </a:xfrm>
        </p:grpSpPr>
        <p:sp>
          <p:nvSpPr>
            <p:cNvPr id="117" name="Google Shape;117;p14"/>
            <p:cNvSpPr/>
            <p:nvPr/>
          </p:nvSpPr>
          <p:spPr>
            <a:xfrm>
              <a:off x="4648111" y="1143043"/>
              <a:ext cx="2166000" cy="2166000"/>
            </a:xfrm>
            <a:prstGeom prst="ellipse">
              <a:avLst/>
            </a:prstGeom>
            <a:solidFill>
              <a:srgbClr val="D8382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4"/>
            <p:cNvSpPr txBox="1"/>
            <p:nvPr/>
          </p:nvSpPr>
          <p:spPr>
            <a:xfrm>
              <a:off x="5431956" y="1669515"/>
              <a:ext cx="1328400" cy="6615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s" sz="1000">
                  <a:solidFill>
                    <a:srgbClr val="FFFFFF"/>
                  </a:solidFill>
                  <a:latin typeface="Roboto"/>
                  <a:ea typeface="Roboto"/>
                  <a:cs typeface="Roboto"/>
                  <a:sym typeface="Roboto"/>
                </a:rPr>
                <a:t>Vestibulum congue </a:t>
              </a:r>
              <a:endParaRPr sz="1000">
                <a:solidFill>
                  <a:srgbClr val="FFFFFF"/>
                </a:solidFill>
                <a:latin typeface="Roboto"/>
                <a:ea typeface="Roboto"/>
                <a:cs typeface="Roboto"/>
                <a:sym typeface="Roboto"/>
              </a:endParaRPr>
            </a:p>
          </p:txBody>
        </p:sp>
      </p:grpSp>
      <p:grpSp>
        <p:nvGrpSpPr>
          <p:cNvPr id="119" name="Google Shape;119;p14"/>
          <p:cNvGrpSpPr/>
          <p:nvPr/>
        </p:nvGrpSpPr>
        <p:grpSpPr>
          <a:xfrm>
            <a:off x="4238812" y="2357689"/>
            <a:ext cx="2166000" cy="2166000"/>
            <a:chOff x="4238812" y="2357689"/>
            <a:chExt cx="2166000" cy="2166000"/>
          </a:xfrm>
        </p:grpSpPr>
        <p:sp>
          <p:nvSpPr>
            <p:cNvPr id="120" name="Google Shape;120;p14"/>
            <p:cNvSpPr/>
            <p:nvPr/>
          </p:nvSpPr>
          <p:spPr>
            <a:xfrm>
              <a:off x="4238812" y="2357689"/>
              <a:ext cx="2166000" cy="2166000"/>
            </a:xfrm>
            <a:prstGeom prst="ellipse">
              <a:avLst/>
            </a:prstGeom>
            <a:solidFill>
              <a:srgbClr val="80201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14"/>
            <p:cNvSpPr txBox="1"/>
            <p:nvPr/>
          </p:nvSpPr>
          <p:spPr>
            <a:xfrm>
              <a:off x="5047891" y="3185187"/>
              <a:ext cx="1328400" cy="6615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s" sz="1000">
                  <a:solidFill>
                    <a:srgbClr val="FFFFFF"/>
                  </a:solidFill>
                  <a:latin typeface="Roboto"/>
                  <a:ea typeface="Roboto"/>
                  <a:cs typeface="Roboto"/>
                  <a:sym typeface="Roboto"/>
                </a:rPr>
                <a:t>Vestibulum congue </a:t>
              </a:r>
              <a:endParaRPr sz="1000">
                <a:solidFill>
                  <a:srgbClr val="FFFFFF"/>
                </a:solidFill>
                <a:latin typeface="Roboto"/>
                <a:ea typeface="Roboto"/>
                <a:cs typeface="Roboto"/>
                <a:sym typeface="Roboto"/>
              </a:endParaRPr>
            </a:p>
          </p:txBody>
        </p:sp>
      </p:grpSp>
      <p:grpSp>
        <p:nvGrpSpPr>
          <p:cNvPr id="122" name="Google Shape;122;p14"/>
          <p:cNvGrpSpPr/>
          <p:nvPr/>
        </p:nvGrpSpPr>
        <p:grpSpPr>
          <a:xfrm>
            <a:off x="2983201" y="2357790"/>
            <a:ext cx="2166000" cy="2166000"/>
            <a:chOff x="2983201" y="2357790"/>
            <a:chExt cx="2166000" cy="2166000"/>
          </a:xfrm>
        </p:grpSpPr>
        <p:sp>
          <p:nvSpPr>
            <p:cNvPr id="123" name="Google Shape;123;p14"/>
            <p:cNvSpPr/>
            <p:nvPr/>
          </p:nvSpPr>
          <p:spPr>
            <a:xfrm>
              <a:off x="2983201" y="2357790"/>
              <a:ext cx="2166000" cy="2166000"/>
            </a:xfrm>
            <a:prstGeom prst="ellipse">
              <a:avLst/>
            </a:prstGeom>
            <a:solidFill>
              <a:srgbClr val="A72A1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14"/>
            <p:cNvSpPr txBox="1"/>
            <p:nvPr/>
          </p:nvSpPr>
          <p:spPr>
            <a:xfrm>
              <a:off x="3059406" y="3168962"/>
              <a:ext cx="1328400" cy="6615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s" sz="1000">
                  <a:solidFill>
                    <a:srgbClr val="FFFFFF"/>
                  </a:solidFill>
                  <a:latin typeface="Roboto"/>
                  <a:ea typeface="Roboto"/>
                  <a:cs typeface="Roboto"/>
                  <a:sym typeface="Roboto"/>
                </a:rPr>
                <a:t>Vestibulum congue </a:t>
              </a:r>
              <a:endParaRPr sz="1000">
                <a:solidFill>
                  <a:srgbClr val="FFFFFF"/>
                </a:solidFill>
                <a:latin typeface="Roboto"/>
                <a:ea typeface="Roboto"/>
                <a:cs typeface="Roboto"/>
                <a:sym typeface="Roboto"/>
              </a:endParaRPr>
            </a:p>
          </p:txBody>
        </p:sp>
      </p:grpSp>
      <p:grpSp>
        <p:nvGrpSpPr>
          <p:cNvPr id="125" name="Google Shape;125;p14"/>
          <p:cNvGrpSpPr/>
          <p:nvPr/>
        </p:nvGrpSpPr>
        <p:grpSpPr>
          <a:xfrm>
            <a:off x="2591728" y="1143012"/>
            <a:ext cx="2166000" cy="2166000"/>
            <a:chOff x="2591728" y="1143012"/>
            <a:chExt cx="2166000" cy="2166000"/>
          </a:xfrm>
        </p:grpSpPr>
        <p:sp>
          <p:nvSpPr>
            <p:cNvPr id="126" name="Google Shape;126;p14"/>
            <p:cNvSpPr/>
            <p:nvPr/>
          </p:nvSpPr>
          <p:spPr>
            <a:xfrm>
              <a:off x="2591728" y="1143012"/>
              <a:ext cx="2166000" cy="2166000"/>
            </a:xfrm>
            <a:prstGeom prst="ellipse">
              <a:avLst/>
            </a:prstGeom>
            <a:solidFill>
              <a:srgbClr val="B02C2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7" name="Google Shape;127;p14"/>
            <p:cNvSpPr txBox="1"/>
            <p:nvPr/>
          </p:nvSpPr>
          <p:spPr>
            <a:xfrm>
              <a:off x="2830556" y="1666262"/>
              <a:ext cx="1328400" cy="6615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s" sz="1000">
                  <a:solidFill>
                    <a:srgbClr val="FFFFFF"/>
                  </a:solidFill>
                  <a:latin typeface="Roboto"/>
                  <a:ea typeface="Roboto"/>
                  <a:cs typeface="Roboto"/>
                  <a:sym typeface="Roboto"/>
                </a:rPr>
                <a:t>Vestibulum congue </a:t>
              </a:r>
              <a:endParaRPr sz="1000">
                <a:solidFill>
                  <a:srgbClr val="FFFFFF"/>
                </a:solidFill>
                <a:latin typeface="Roboto"/>
                <a:ea typeface="Roboto"/>
                <a:cs typeface="Roboto"/>
                <a:sym typeface="Roboto"/>
              </a:endParaRPr>
            </a:p>
          </p:txBody>
        </p:sp>
      </p:grpSp>
      <p:sp>
        <p:nvSpPr>
          <p:cNvPr id="128" name="Google Shape;128;p14"/>
          <p:cNvSpPr/>
          <p:nvPr/>
        </p:nvSpPr>
        <p:spPr>
          <a:xfrm>
            <a:off x="4084942" y="1943171"/>
            <a:ext cx="1225800" cy="1225800"/>
          </a:xfrm>
          <a:prstGeom prst="ellipse">
            <a:avLst/>
          </a:prstGeom>
          <a:solidFill>
            <a:srgbClr val="EDA29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9" name="Google Shape;129;p14"/>
          <p:cNvSpPr/>
          <p:nvPr/>
        </p:nvSpPr>
        <p:spPr>
          <a:xfrm>
            <a:off x="3297500" y="1165742"/>
            <a:ext cx="2540100" cy="2540100"/>
          </a:xfrm>
          <a:prstGeom prst="donut">
            <a:avLst>
              <a:gd fmla="val 16067" name="adj"/>
            </a:avLst>
          </a:prstGeom>
          <a:solidFill>
            <a:srgbClr val="000000">
              <a:alpha val="107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130" name="Google Shape;130;p14"/>
          <p:cNvCxnSpPr/>
          <p:nvPr/>
        </p:nvCxnSpPr>
        <p:spPr>
          <a:xfrm flipH="1">
            <a:off x="5214050" y="1153772"/>
            <a:ext cx="273000" cy="378300"/>
          </a:xfrm>
          <a:prstGeom prst="straightConnector1">
            <a:avLst/>
          </a:prstGeom>
          <a:noFill/>
          <a:ln cap="flat" cmpd="sng" w="19050">
            <a:solidFill>
              <a:srgbClr val="085631"/>
            </a:solidFill>
            <a:prstDash val="solid"/>
            <a:round/>
            <a:headEnd len="med" w="med" type="oval"/>
            <a:tailEnd len="sm" w="sm" type="none"/>
          </a:ln>
        </p:spPr>
      </p:cxnSp>
      <p:cxnSp>
        <p:nvCxnSpPr>
          <p:cNvPr id="131" name="Google Shape;131;p14"/>
          <p:cNvCxnSpPr/>
          <p:nvPr/>
        </p:nvCxnSpPr>
        <p:spPr>
          <a:xfrm>
            <a:off x="3634961" y="1153772"/>
            <a:ext cx="273000" cy="378300"/>
          </a:xfrm>
          <a:prstGeom prst="straightConnector1">
            <a:avLst/>
          </a:prstGeom>
          <a:noFill/>
          <a:ln cap="flat" cmpd="sng" w="19050">
            <a:solidFill>
              <a:srgbClr val="65F0AD"/>
            </a:solidFill>
            <a:prstDash val="solid"/>
            <a:round/>
            <a:headEnd len="med" w="med" type="oval"/>
            <a:tailEnd len="sm" w="sm" type="none"/>
          </a:ln>
        </p:spPr>
      </p:cxnSp>
      <p:grpSp>
        <p:nvGrpSpPr>
          <p:cNvPr id="132" name="Google Shape;132;p14"/>
          <p:cNvGrpSpPr/>
          <p:nvPr/>
        </p:nvGrpSpPr>
        <p:grpSpPr>
          <a:xfrm>
            <a:off x="5625475" y="2513524"/>
            <a:ext cx="2587754" cy="669600"/>
            <a:chOff x="5625475" y="2513524"/>
            <a:chExt cx="2587754" cy="669600"/>
          </a:xfrm>
        </p:grpSpPr>
        <p:cxnSp>
          <p:nvCxnSpPr>
            <p:cNvPr id="133" name="Google Shape;133;p14"/>
            <p:cNvCxnSpPr/>
            <p:nvPr/>
          </p:nvCxnSpPr>
          <p:spPr>
            <a:xfrm rot="10800000">
              <a:off x="5625475" y="2771675"/>
              <a:ext cx="442200" cy="153300"/>
            </a:xfrm>
            <a:prstGeom prst="straightConnector1">
              <a:avLst/>
            </a:prstGeom>
            <a:noFill/>
            <a:ln cap="flat" cmpd="sng" w="19050">
              <a:solidFill>
                <a:srgbClr val="0E9453"/>
              </a:solidFill>
              <a:prstDash val="solid"/>
              <a:round/>
              <a:headEnd len="med" w="med" type="oval"/>
              <a:tailEnd len="sm" w="sm" type="none"/>
            </a:ln>
          </p:spPr>
        </p:cxnSp>
        <p:sp>
          <p:nvSpPr>
            <p:cNvPr id="134" name="Google Shape;134;p14"/>
            <p:cNvSpPr txBox="1"/>
            <p:nvPr/>
          </p:nvSpPr>
          <p:spPr>
            <a:xfrm>
              <a:off x="6718029" y="2513524"/>
              <a:ext cx="1495200" cy="6696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s" sz="1600">
                  <a:solidFill>
                    <a:srgbClr val="FFFFFF"/>
                  </a:solidFill>
                  <a:highlight>
                    <a:schemeClr val="lt1"/>
                  </a:highlight>
                </a:rPr>
                <a:t>High costs</a:t>
              </a:r>
              <a:endParaRPr sz="1600">
                <a:solidFill>
                  <a:srgbClr val="FFFFFF"/>
                </a:solidFill>
                <a:highlight>
                  <a:schemeClr val="lt1"/>
                </a:highlight>
              </a:endParaRPr>
            </a:p>
            <a:p>
              <a:pPr indent="0" lvl="0" marL="0" rtl="0" algn="l">
                <a:lnSpc>
                  <a:spcPct val="115000"/>
                </a:lnSpc>
                <a:spcBef>
                  <a:spcPts val="0"/>
                </a:spcBef>
                <a:spcAft>
                  <a:spcPts val="0"/>
                </a:spcAft>
                <a:buNone/>
              </a:pPr>
              <a:r>
                <a:t/>
              </a:r>
              <a:endParaRPr b="1" sz="800">
                <a:latin typeface="Roboto"/>
                <a:ea typeface="Roboto"/>
                <a:cs typeface="Roboto"/>
                <a:sym typeface="Roboto"/>
              </a:endParaRPr>
            </a:p>
          </p:txBody>
        </p:sp>
      </p:grpSp>
      <p:cxnSp>
        <p:nvCxnSpPr>
          <p:cNvPr id="135" name="Google Shape;135;p14"/>
          <p:cNvCxnSpPr/>
          <p:nvPr/>
        </p:nvCxnSpPr>
        <p:spPr>
          <a:xfrm flipH="1" rot="10800000">
            <a:off x="3059375" y="2771675"/>
            <a:ext cx="450300" cy="145200"/>
          </a:xfrm>
          <a:prstGeom prst="straightConnector1">
            <a:avLst/>
          </a:prstGeom>
          <a:noFill/>
          <a:ln cap="flat" cmpd="sng" w="19050">
            <a:solidFill>
              <a:srgbClr val="0E9453"/>
            </a:solidFill>
            <a:prstDash val="solid"/>
            <a:round/>
            <a:headEnd len="med" w="med" type="oval"/>
            <a:tailEnd len="sm" w="sm" type="none"/>
          </a:ln>
        </p:spPr>
      </p:cxnSp>
      <p:cxnSp>
        <p:nvCxnSpPr>
          <p:cNvPr id="136" name="Google Shape;136;p14"/>
          <p:cNvCxnSpPr/>
          <p:nvPr/>
        </p:nvCxnSpPr>
        <p:spPr>
          <a:xfrm rot="10800000">
            <a:off x="4563402" y="3541000"/>
            <a:ext cx="0" cy="489600"/>
          </a:xfrm>
          <a:prstGeom prst="straightConnector1">
            <a:avLst/>
          </a:prstGeom>
          <a:noFill/>
          <a:ln cap="flat" cmpd="sng" w="19050">
            <a:solidFill>
              <a:srgbClr val="085631"/>
            </a:solidFill>
            <a:prstDash val="solid"/>
            <a:round/>
            <a:headEnd len="med" w="med" type="oval"/>
            <a:tailEnd len="sm" w="sm" type="none"/>
          </a:ln>
        </p:spPr>
      </p:cxnSp>
      <p:sp>
        <p:nvSpPr>
          <p:cNvPr id="137" name="Google Shape;137;p14"/>
          <p:cNvSpPr/>
          <p:nvPr/>
        </p:nvSpPr>
        <p:spPr>
          <a:xfrm rot="1800047">
            <a:off x="3219843" y="1086434"/>
            <a:ext cx="2690936" cy="2690936"/>
          </a:xfrm>
          <a:prstGeom prst="blockArc">
            <a:avLst>
              <a:gd fmla="val 14414370" name="adj1"/>
              <a:gd fmla="val 18998613" name="adj2"/>
              <a:gd fmla="val 8907" name="adj3"/>
            </a:avLst>
          </a:prstGeom>
          <a:solidFill>
            <a:srgbClr val="085631"/>
          </a:solidFill>
          <a:ln>
            <a:noFill/>
          </a:ln>
          <a:effectLst>
            <a:outerShdw blurRad="71438" rotWithShape="0" algn="bl" dir="5400000" dist="9525">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8" name="Google Shape;138;p14"/>
          <p:cNvSpPr/>
          <p:nvPr/>
        </p:nvSpPr>
        <p:spPr>
          <a:xfrm flipH="1" rot="-9000757">
            <a:off x="3225716" y="1084808"/>
            <a:ext cx="2690226" cy="2690226"/>
          </a:xfrm>
          <a:prstGeom prst="blockArc">
            <a:avLst>
              <a:gd fmla="val 20178804" name="adj1"/>
              <a:gd fmla="val 2623923" name="adj2"/>
              <a:gd fmla="val 8858" name="adj3"/>
            </a:avLst>
          </a:prstGeom>
          <a:solidFill>
            <a:srgbClr val="0E9453"/>
          </a:solidFill>
          <a:ln>
            <a:noFill/>
          </a:ln>
          <a:effectLst>
            <a:outerShdw blurRad="71438" rotWithShape="0" algn="bl" dir="5400000" dist="9525">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9" name="Google Shape;139;p14"/>
          <p:cNvSpPr txBox="1"/>
          <p:nvPr/>
        </p:nvSpPr>
        <p:spPr>
          <a:xfrm>
            <a:off x="3845784" y="2056460"/>
            <a:ext cx="1443600" cy="804300"/>
          </a:xfrm>
          <a:prstGeom prst="rect">
            <a:avLst/>
          </a:prstGeom>
          <a:noFill/>
          <a:ln>
            <a:noFill/>
          </a:ln>
        </p:spPr>
        <p:txBody>
          <a:bodyPr anchorCtr="0" anchor="ctr" bIns="91425" lIns="91425" spcFirstLastPara="1" rIns="91425" wrap="square" tIns="91425">
            <a:noAutofit/>
          </a:bodyPr>
          <a:lstStyle/>
          <a:p>
            <a:pPr indent="0" lvl="0" marL="0" rtl="0" algn="ctr">
              <a:lnSpc>
                <a:spcPct val="115000"/>
              </a:lnSpc>
              <a:spcBef>
                <a:spcPts val="0"/>
              </a:spcBef>
              <a:spcAft>
                <a:spcPts val="0"/>
              </a:spcAft>
              <a:buNone/>
            </a:pPr>
            <a:r>
              <a:rPr b="1" lang="es" sz="1200">
                <a:solidFill>
                  <a:srgbClr val="020202"/>
                </a:solidFill>
                <a:latin typeface="Roboto"/>
                <a:ea typeface="Roboto"/>
                <a:cs typeface="Roboto"/>
                <a:sym typeface="Roboto"/>
              </a:rPr>
              <a:t>Vestibulum nec congue tempus</a:t>
            </a:r>
            <a:endParaRPr sz="1200">
              <a:solidFill>
                <a:srgbClr val="020202"/>
              </a:solidFill>
            </a:endParaRPr>
          </a:p>
        </p:txBody>
      </p:sp>
      <p:sp>
        <p:nvSpPr>
          <p:cNvPr id="140" name="Google Shape;140;p14"/>
          <p:cNvSpPr/>
          <p:nvPr/>
        </p:nvSpPr>
        <p:spPr>
          <a:xfrm rot="-3781968">
            <a:off x="5556765" y="1857984"/>
            <a:ext cx="363191" cy="363191"/>
          </a:xfrm>
          <a:prstGeom prst="rtTriangle">
            <a:avLst/>
          </a:prstGeom>
          <a:solidFill>
            <a:srgbClr val="08563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1" name="Google Shape;141;p14"/>
          <p:cNvSpPr/>
          <p:nvPr/>
        </p:nvSpPr>
        <p:spPr>
          <a:xfrm flipH="1" rot="-1800109">
            <a:off x="3215030" y="1082474"/>
            <a:ext cx="2696852" cy="2696852"/>
          </a:xfrm>
          <a:prstGeom prst="blockArc">
            <a:avLst>
              <a:gd fmla="val 14334136" name="adj1"/>
              <a:gd fmla="val 18854681" name="adj2"/>
              <a:gd fmla="val 8846" name="adj3"/>
            </a:avLst>
          </a:prstGeom>
          <a:solidFill>
            <a:srgbClr val="65F0AD"/>
          </a:solidFill>
          <a:ln>
            <a:noFill/>
          </a:ln>
          <a:effectLst>
            <a:outerShdw blurRad="71438" rotWithShape="0" algn="bl" dir="5400000" dist="9525">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2" name="Google Shape;142;p14"/>
          <p:cNvSpPr/>
          <p:nvPr/>
        </p:nvSpPr>
        <p:spPr>
          <a:xfrm rot="9000757">
            <a:off x="3207432" y="1087633"/>
            <a:ext cx="2690226" cy="2690226"/>
          </a:xfrm>
          <a:prstGeom prst="blockArc">
            <a:avLst>
              <a:gd fmla="val 20184517" name="adj1"/>
              <a:gd fmla="val 3007258" name="adj2"/>
              <a:gd fmla="val 9336" name="adj3"/>
            </a:avLst>
          </a:prstGeom>
          <a:solidFill>
            <a:srgbClr val="0E9453"/>
          </a:solidFill>
          <a:ln cap="flat" cmpd="sng" w="9525">
            <a:solidFill>
              <a:srgbClr val="0E9453"/>
            </a:solidFill>
            <a:prstDash val="solid"/>
            <a:round/>
            <a:headEnd len="sm" w="sm" type="none"/>
            <a:tailEnd len="sm" w="sm" type="none"/>
          </a:ln>
          <a:effectLst>
            <a:outerShdw blurRad="71438" rotWithShape="0" algn="bl" dir="5400000" dist="9525">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3" name="Google Shape;143;p14"/>
          <p:cNvSpPr/>
          <p:nvPr/>
        </p:nvSpPr>
        <p:spPr>
          <a:xfrm flipH="1" rot="-9000757">
            <a:off x="3207528" y="1089158"/>
            <a:ext cx="2690226" cy="2690226"/>
          </a:xfrm>
          <a:prstGeom prst="blockArc">
            <a:avLst>
              <a:gd fmla="val 15738599" name="adj1"/>
              <a:gd fmla="val 20008131" name="adj2"/>
              <a:gd fmla="val 9063" name="adj3"/>
            </a:avLst>
          </a:prstGeom>
          <a:solidFill>
            <a:srgbClr val="085631"/>
          </a:solidFill>
          <a:ln>
            <a:noFill/>
          </a:ln>
          <a:effectLst>
            <a:outerShdw blurRad="71438" rotWithShape="0" algn="bl" dir="5400000" dist="9525">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4" name="Google Shape;144;p14"/>
          <p:cNvSpPr/>
          <p:nvPr/>
        </p:nvSpPr>
        <p:spPr>
          <a:xfrm rot="9240359">
            <a:off x="3213511" y="1857690"/>
            <a:ext cx="363469" cy="363469"/>
          </a:xfrm>
          <a:prstGeom prst="rtTriangle">
            <a:avLst/>
          </a:prstGeom>
          <a:solidFill>
            <a:srgbClr val="0E945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p14"/>
          <p:cNvSpPr/>
          <p:nvPr/>
        </p:nvSpPr>
        <p:spPr>
          <a:xfrm rot="476150">
            <a:off x="5119958" y="3239200"/>
            <a:ext cx="362875" cy="362875"/>
          </a:xfrm>
          <a:prstGeom prst="rtTriangle">
            <a:avLst/>
          </a:prstGeom>
          <a:solidFill>
            <a:srgbClr val="0E945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 name="Google Shape;146;p14"/>
          <p:cNvSpPr/>
          <p:nvPr/>
        </p:nvSpPr>
        <p:spPr>
          <a:xfrm rot="4857950">
            <a:off x="3653723" y="3239151"/>
            <a:ext cx="363003" cy="363003"/>
          </a:xfrm>
          <a:prstGeom prst="rtTriangle">
            <a:avLst/>
          </a:prstGeom>
          <a:solidFill>
            <a:srgbClr val="08563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14"/>
          <p:cNvSpPr/>
          <p:nvPr/>
        </p:nvSpPr>
        <p:spPr>
          <a:xfrm rot="-8100000">
            <a:off x="4382715" y="1027393"/>
            <a:ext cx="363170" cy="363170"/>
          </a:xfrm>
          <a:prstGeom prst="rtTriangle">
            <a:avLst/>
          </a:prstGeom>
          <a:solidFill>
            <a:srgbClr val="65F0A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8" name="Google Shape;148;p14"/>
          <p:cNvSpPr/>
          <p:nvPr/>
        </p:nvSpPr>
        <p:spPr>
          <a:xfrm>
            <a:off x="2723856" y="582087"/>
            <a:ext cx="3948000" cy="3948000"/>
          </a:xfrm>
          <a:prstGeom prst="ellipse">
            <a:avLst/>
          </a:prstGeom>
          <a:solidFill>
            <a:srgbClr val="EDA29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49" name="Google Shape;149;p14"/>
          <p:cNvGrpSpPr/>
          <p:nvPr/>
        </p:nvGrpSpPr>
        <p:grpSpPr>
          <a:xfrm>
            <a:off x="3619861" y="407378"/>
            <a:ext cx="2166000" cy="2166000"/>
            <a:chOff x="3619861" y="407378"/>
            <a:chExt cx="2166000" cy="2166000"/>
          </a:xfrm>
        </p:grpSpPr>
        <p:sp>
          <p:nvSpPr>
            <p:cNvPr id="150" name="Google Shape;150;p14"/>
            <p:cNvSpPr/>
            <p:nvPr/>
          </p:nvSpPr>
          <p:spPr>
            <a:xfrm>
              <a:off x="3619861" y="407378"/>
              <a:ext cx="2166000" cy="2166000"/>
            </a:xfrm>
            <a:prstGeom prst="ellipse">
              <a:avLst/>
            </a:prstGeom>
            <a:solidFill>
              <a:srgbClr val="BE2F2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1" name="Google Shape;151;p14"/>
            <p:cNvSpPr txBox="1"/>
            <p:nvPr/>
          </p:nvSpPr>
          <p:spPr>
            <a:xfrm>
              <a:off x="4024522" y="707737"/>
              <a:ext cx="1328400" cy="661500"/>
            </a:xfrm>
            <a:prstGeom prst="rect">
              <a:avLst/>
            </a:prstGeom>
            <a:noFill/>
            <a:ln>
              <a:noFill/>
            </a:ln>
          </p:spPr>
          <p:txBody>
            <a:bodyPr anchorCtr="0" anchor="ctr"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s" sz="1600">
                  <a:solidFill>
                    <a:schemeClr val="dk1"/>
                  </a:solidFill>
                </a:rPr>
                <a:t>•</a:t>
              </a:r>
              <a:r>
                <a:rPr lang="es" sz="1600">
                  <a:solidFill>
                    <a:srgbClr val="FFFFFF"/>
                  </a:solidFill>
                </a:rPr>
                <a:t>Lack of good healthcare</a:t>
              </a:r>
              <a:endParaRPr sz="1600">
                <a:solidFill>
                  <a:srgbClr val="FFFFFF"/>
                </a:solidFill>
              </a:endParaRPr>
            </a:p>
            <a:p>
              <a:pPr indent="0" lvl="0" marL="0" rtl="0" algn="ctr">
                <a:spcBef>
                  <a:spcPts val="0"/>
                </a:spcBef>
                <a:spcAft>
                  <a:spcPts val="0"/>
                </a:spcAft>
                <a:buNone/>
              </a:pPr>
              <a:r>
                <a:t/>
              </a:r>
              <a:endParaRPr sz="1000">
                <a:solidFill>
                  <a:srgbClr val="FFFFFF"/>
                </a:solidFill>
                <a:latin typeface="Roboto"/>
                <a:ea typeface="Roboto"/>
                <a:cs typeface="Roboto"/>
                <a:sym typeface="Roboto"/>
              </a:endParaRPr>
            </a:p>
          </p:txBody>
        </p:sp>
      </p:grpSp>
      <p:grpSp>
        <p:nvGrpSpPr>
          <p:cNvPr id="152" name="Google Shape;152;p14"/>
          <p:cNvGrpSpPr/>
          <p:nvPr/>
        </p:nvGrpSpPr>
        <p:grpSpPr>
          <a:xfrm>
            <a:off x="4648111" y="1143043"/>
            <a:ext cx="2166000" cy="2166000"/>
            <a:chOff x="4648111" y="1143043"/>
            <a:chExt cx="2166000" cy="2166000"/>
          </a:xfrm>
        </p:grpSpPr>
        <p:sp>
          <p:nvSpPr>
            <p:cNvPr id="153" name="Google Shape;153;p14"/>
            <p:cNvSpPr/>
            <p:nvPr/>
          </p:nvSpPr>
          <p:spPr>
            <a:xfrm>
              <a:off x="4648111" y="1143043"/>
              <a:ext cx="2166000" cy="2166000"/>
            </a:xfrm>
            <a:prstGeom prst="ellipse">
              <a:avLst/>
            </a:prstGeom>
            <a:solidFill>
              <a:srgbClr val="D8382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4" name="Google Shape;154;p14"/>
            <p:cNvSpPr txBox="1"/>
            <p:nvPr/>
          </p:nvSpPr>
          <p:spPr>
            <a:xfrm>
              <a:off x="5431956" y="1669515"/>
              <a:ext cx="1328400" cy="661500"/>
            </a:xfrm>
            <a:prstGeom prst="rect">
              <a:avLst/>
            </a:prstGeom>
            <a:noFill/>
            <a:ln>
              <a:noFill/>
            </a:ln>
          </p:spPr>
          <p:txBody>
            <a:bodyPr anchorCtr="0" anchor="ctr"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s" sz="1600">
                  <a:solidFill>
                    <a:schemeClr val="dk1"/>
                  </a:solidFill>
                </a:rPr>
                <a:t>•</a:t>
              </a:r>
              <a:r>
                <a:rPr lang="es" sz="1600">
                  <a:solidFill>
                    <a:srgbClr val="FFFFFF"/>
                  </a:solidFill>
                </a:rPr>
                <a:t>Lack of good education</a:t>
              </a:r>
              <a:endParaRPr sz="1600">
                <a:solidFill>
                  <a:srgbClr val="FFFFFF"/>
                </a:solidFill>
              </a:endParaRPr>
            </a:p>
            <a:p>
              <a:pPr indent="0" lvl="0" marL="0" rtl="0" algn="ctr">
                <a:spcBef>
                  <a:spcPts val="0"/>
                </a:spcBef>
                <a:spcAft>
                  <a:spcPts val="0"/>
                </a:spcAft>
                <a:buNone/>
              </a:pPr>
              <a:r>
                <a:t/>
              </a:r>
              <a:endParaRPr sz="1000">
                <a:solidFill>
                  <a:srgbClr val="FFFFFF"/>
                </a:solidFill>
                <a:latin typeface="Roboto"/>
                <a:ea typeface="Roboto"/>
                <a:cs typeface="Roboto"/>
                <a:sym typeface="Roboto"/>
              </a:endParaRPr>
            </a:p>
          </p:txBody>
        </p:sp>
      </p:grpSp>
      <p:grpSp>
        <p:nvGrpSpPr>
          <p:cNvPr id="155" name="Google Shape;155;p14"/>
          <p:cNvGrpSpPr/>
          <p:nvPr/>
        </p:nvGrpSpPr>
        <p:grpSpPr>
          <a:xfrm>
            <a:off x="4337537" y="2337614"/>
            <a:ext cx="2390704" cy="2166000"/>
            <a:chOff x="4238812" y="2357689"/>
            <a:chExt cx="2390704" cy="2166000"/>
          </a:xfrm>
        </p:grpSpPr>
        <p:sp>
          <p:nvSpPr>
            <p:cNvPr id="156" name="Google Shape;156;p14"/>
            <p:cNvSpPr/>
            <p:nvPr/>
          </p:nvSpPr>
          <p:spPr>
            <a:xfrm>
              <a:off x="4238812" y="2357689"/>
              <a:ext cx="2166000" cy="2166000"/>
            </a:xfrm>
            <a:prstGeom prst="ellipse">
              <a:avLst/>
            </a:prstGeom>
            <a:solidFill>
              <a:srgbClr val="80201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p14"/>
            <p:cNvSpPr txBox="1"/>
            <p:nvPr/>
          </p:nvSpPr>
          <p:spPr>
            <a:xfrm>
              <a:off x="5301116" y="3130137"/>
              <a:ext cx="1328400" cy="661500"/>
            </a:xfrm>
            <a:prstGeom prst="rect">
              <a:avLst/>
            </a:prstGeom>
            <a:noFill/>
            <a:ln>
              <a:noFill/>
            </a:ln>
          </p:spPr>
          <p:txBody>
            <a:bodyPr anchorCtr="0" anchor="ctr"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s" sz="1600">
                  <a:solidFill>
                    <a:schemeClr val="lt1"/>
                  </a:solidFill>
                </a:rPr>
                <a:t>High costs</a:t>
              </a:r>
              <a:endParaRPr sz="1600">
                <a:solidFill>
                  <a:schemeClr val="lt1"/>
                </a:solidFill>
              </a:endParaRPr>
            </a:p>
            <a:p>
              <a:pPr indent="0" lvl="0" marL="0" rtl="0" algn="ctr">
                <a:spcBef>
                  <a:spcPts val="0"/>
                </a:spcBef>
                <a:spcAft>
                  <a:spcPts val="0"/>
                </a:spcAft>
                <a:buNone/>
              </a:pPr>
              <a:r>
                <a:t/>
              </a:r>
              <a:endParaRPr sz="1000">
                <a:solidFill>
                  <a:srgbClr val="FFFFFF"/>
                </a:solidFill>
                <a:latin typeface="Roboto"/>
                <a:ea typeface="Roboto"/>
                <a:cs typeface="Roboto"/>
                <a:sym typeface="Roboto"/>
              </a:endParaRPr>
            </a:p>
          </p:txBody>
        </p:sp>
      </p:grpSp>
      <p:grpSp>
        <p:nvGrpSpPr>
          <p:cNvPr id="158" name="Google Shape;158;p14"/>
          <p:cNvGrpSpPr/>
          <p:nvPr/>
        </p:nvGrpSpPr>
        <p:grpSpPr>
          <a:xfrm>
            <a:off x="3152251" y="2546765"/>
            <a:ext cx="2166000" cy="2166000"/>
            <a:chOff x="2983201" y="2357790"/>
            <a:chExt cx="2166000" cy="2166000"/>
          </a:xfrm>
        </p:grpSpPr>
        <p:sp>
          <p:nvSpPr>
            <p:cNvPr id="159" name="Google Shape;159;p14"/>
            <p:cNvSpPr/>
            <p:nvPr/>
          </p:nvSpPr>
          <p:spPr>
            <a:xfrm>
              <a:off x="2983201" y="2357790"/>
              <a:ext cx="2166000" cy="2166000"/>
            </a:xfrm>
            <a:prstGeom prst="ellipse">
              <a:avLst/>
            </a:prstGeom>
            <a:solidFill>
              <a:srgbClr val="A72A1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0" name="Google Shape;160;p14"/>
            <p:cNvSpPr txBox="1"/>
            <p:nvPr/>
          </p:nvSpPr>
          <p:spPr>
            <a:xfrm>
              <a:off x="3059400" y="3168950"/>
              <a:ext cx="1592700" cy="804300"/>
            </a:xfrm>
            <a:prstGeom prst="rect">
              <a:avLst/>
            </a:prstGeom>
            <a:noFill/>
            <a:ln>
              <a:noFill/>
            </a:ln>
          </p:spPr>
          <p:txBody>
            <a:bodyPr anchorCtr="0" anchor="ctr"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s" sz="1600">
                  <a:solidFill>
                    <a:schemeClr val="dk1"/>
                  </a:solidFill>
                </a:rPr>
                <a:t>•</a:t>
              </a:r>
              <a:r>
                <a:rPr lang="es" sz="1600">
                  <a:solidFill>
                    <a:srgbClr val="FFFFFF"/>
                  </a:solidFill>
                </a:rPr>
                <a:t>Lack of government support</a:t>
              </a:r>
              <a:endParaRPr sz="1600">
                <a:solidFill>
                  <a:srgbClr val="FFFFFF"/>
                </a:solidFill>
              </a:endParaRPr>
            </a:p>
            <a:p>
              <a:pPr indent="0" lvl="0" marL="0" rtl="0" algn="ctr">
                <a:spcBef>
                  <a:spcPts val="0"/>
                </a:spcBef>
                <a:spcAft>
                  <a:spcPts val="0"/>
                </a:spcAft>
                <a:buNone/>
              </a:pPr>
              <a:r>
                <a:t/>
              </a:r>
              <a:endParaRPr sz="1000">
                <a:solidFill>
                  <a:srgbClr val="FFFFFF"/>
                </a:solidFill>
                <a:latin typeface="Roboto"/>
                <a:ea typeface="Roboto"/>
                <a:cs typeface="Roboto"/>
                <a:sym typeface="Roboto"/>
              </a:endParaRPr>
            </a:p>
          </p:txBody>
        </p:sp>
      </p:grpSp>
      <p:grpSp>
        <p:nvGrpSpPr>
          <p:cNvPr id="161" name="Google Shape;161;p14"/>
          <p:cNvGrpSpPr/>
          <p:nvPr/>
        </p:nvGrpSpPr>
        <p:grpSpPr>
          <a:xfrm>
            <a:off x="2591728" y="1143012"/>
            <a:ext cx="2166000" cy="2166000"/>
            <a:chOff x="2591728" y="1143012"/>
            <a:chExt cx="2166000" cy="2166000"/>
          </a:xfrm>
        </p:grpSpPr>
        <p:sp>
          <p:nvSpPr>
            <p:cNvPr id="162" name="Google Shape;162;p14"/>
            <p:cNvSpPr/>
            <p:nvPr/>
          </p:nvSpPr>
          <p:spPr>
            <a:xfrm>
              <a:off x="2591728" y="1143012"/>
              <a:ext cx="2166000" cy="2166000"/>
            </a:xfrm>
            <a:prstGeom prst="ellipse">
              <a:avLst/>
            </a:prstGeom>
            <a:solidFill>
              <a:srgbClr val="B02C2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3" name="Google Shape;163;p14"/>
            <p:cNvSpPr txBox="1"/>
            <p:nvPr/>
          </p:nvSpPr>
          <p:spPr>
            <a:xfrm>
              <a:off x="2830556" y="1666262"/>
              <a:ext cx="1328400" cy="661500"/>
            </a:xfrm>
            <a:prstGeom prst="rect">
              <a:avLst/>
            </a:prstGeom>
            <a:noFill/>
            <a:ln>
              <a:noFill/>
            </a:ln>
          </p:spPr>
          <p:txBody>
            <a:bodyPr anchorCtr="0" anchor="ctr"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s" sz="1600">
                  <a:solidFill>
                    <a:schemeClr val="dk1"/>
                  </a:solidFill>
                </a:rPr>
                <a:t>•</a:t>
              </a:r>
              <a:r>
                <a:rPr lang="es" sz="1600">
                  <a:solidFill>
                    <a:srgbClr val="FFFFFF"/>
                  </a:solidFill>
                </a:rPr>
                <a:t>Lack of food and water</a:t>
              </a:r>
              <a:endParaRPr sz="1600">
                <a:solidFill>
                  <a:srgbClr val="FFFFFF"/>
                </a:solidFill>
              </a:endParaRPr>
            </a:p>
            <a:p>
              <a:pPr indent="0" lvl="0" marL="0" rtl="0" algn="ctr">
                <a:spcBef>
                  <a:spcPts val="0"/>
                </a:spcBef>
                <a:spcAft>
                  <a:spcPts val="0"/>
                </a:spcAft>
                <a:buNone/>
              </a:pPr>
              <a:r>
                <a:t/>
              </a:r>
              <a:endParaRPr sz="1000">
                <a:solidFill>
                  <a:srgbClr val="FFFFFF"/>
                </a:solidFill>
                <a:latin typeface="Roboto"/>
                <a:ea typeface="Roboto"/>
                <a:cs typeface="Roboto"/>
                <a:sym typeface="Roboto"/>
              </a:endParaRPr>
            </a:p>
          </p:txBody>
        </p:sp>
      </p:grpSp>
      <p:sp>
        <p:nvSpPr>
          <p:cNvPr id="164" name="Google Shape;164;p14"/>
          <p:cNvSpPr/>
          <p:nvPr/>
        </p:nvSpPr>
        <p:spPr>
          <a:xfrm>
            <a:off x="4084951" y="1943175"/>
            <a:ext cx="1409100" cy="1225800"/>
          </a:xfrm>
          <a:prstGeom prst="ellipse">
            <a:avLst/>
          </a:prstGeom>
          <a:solidFill>
            <a:srgbClr val="EDA29B"/>
          </a:solidFill>
          <a:ln>
            <a:noFill/>
          </a:ln>
        </p:spPr>
        <p:txBody>
          <a:bodyPr anchorCtr="0" anchor="ctr"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s" sz="1600">
                <a:solidFill>
                  <a:schemeClr val="dk1"/>
                </a:solidFill>
              </a:rPr>
              <a:t>•</a:t>
            </a:r>
            <a:r>
              <a:rPr lang="es" sz="1600">
                <a:solidFill>
                  <a:srgbClr val="FFFFFF"/>
                </a:solidFill>
              </a:rPr>
              <a:t>Poverty</a:t>
            </a:r>
            <a:endParaRPr sz="1600">
              <a:solidFill>
                <a:srgbClr val="FFFFFF"/>
              </a:solidFill>
            </a:endParaRPr>
          </a:p>
          <a:p>
            <a:pPr indent="0" lvl="0" marL="0" rtl="0" algn="l">
              <a:spcBef>
                <a:spcPts val="0"/>
              </a:spcBef>
              <a:spcAft>
                <a:spcPts val="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15"/>
          <p:cNvSpPr txBox="1"/>
          <p:nvPr>
            <p:ph type="title"/>
          </p:nvPr>
        </p:nvSpPr>
        <p:spPr>
          <a:xfrm>
            <a:off x="311700" y="122750"/>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s"/>
              <a:t>Inequality and malnutrition</a:t>
            </a:r>
            <a:endParaRPr/>
          </a:p>
        </p:txBody>
      </p:sp>
      <p:sp>
        <p:nvSpPr>
          <p:cNvPr id="170" name="Google Shape;170;p15"/>
          <p:cNvSpPr txBox="1"/>
          <p:nvPr>
            <p:ph idx="1" type="body"/>
          </p:nvPr>
        </p:nvSpPr>
        <p:spPr>
          <a:xfrm>
            <a:off x="311700" y="618775"/>
            <a:ext cx="8520600" cy="4383000"/>
          </a:xfrm>
          <a:prstGeom prst="rect">
            <a:avLst/>
          </a:prstGeom>
        </p:spPr>
        <p:txBody>
          <a:bodyPr anchorCtr="0" anchor="t" bIns="91425" lIns="91425" spcFirstLastPara="1" rIns="91425" wrap="square" tIns="91425">
            <a:noAutofit/>
          </a:bodyPr>
          <a:lstStyle/>
          <a:p>
            <a:pPr indent="-338137" lvl="0" marL="457200" rtl="0" algn="just">
              <a:lnSpc>
                <a:spcPct val="105000"/>
              </a:lnSpc>
              <a:spcBef>
                <a:spcPts val="0"/>
              </a:spcBef>
              <a:spcAft>
                <a:spcPts val="0"/>
              </a:spcAft>
              <a:buSzPts val="1725"/>
              <a:buChar char="●"/>
            </a:pPr>
            <a:r>
              <a:rPr lang="es" sz="1725"/>
              <a:t>The burden of malnutrition is an inherent reflection of inequalities around the world.</a:t>
            </a:r>
            <a:endParaRPr sz="1725"/>
          </a:p>
          <a:p>
            <a:pPr indent="0" lvl="0" marL="457200" rtl="0" algn="just">
              <a:lnSpc>
                <a:spcPct val="105000"/>
              </a:lnSpc>
              <a:spcBef>
                <a:spcPts val="1200"/>
              </a:spcBef>
              <a:spcAft>
                <a:spcPts val="0"/>
              </a:spcAft>
              <a:buSzPts val="688"/>
              <a:buNone/>
            </a:pPr>
            <a:r>
              <a:t/>
            </a:r>
            <a:endParaRPr sz="1725"/>
          </a:p>
          <a:p>
            <a:pPr indent="-338137" lvl="0" marL="457200" rtl="0" algn="just">
              <a:lnSpc>
                <a:spcPct val="105000"/>
              </a:lnSpc>
              <a:spcBef>
                <a:spcPts val="1200"/>
              </a:spcBef>
              <a:spcAft>
                <a:spcPts val="0"/>
              </a:spcAft>
              <a:buSzPts val="1725"/>
              <a:buChar char="●"/>
            </a:pPr>
            <a:r>
              <a:rPr lang="es" sz="1725"/>
              <a:t>It reflects a double burden of undernutrition and overnutrition (o</a:t>
            </a:r>
            <a:r>
              <a:rPr lang="es" sz="1725"/>
              <a:t>besity</a:t>
            </a:r>
            <a:r>
              <a:rPr lang="es" sz="1725"/>
              <a:t>).</a:t>
            </a:r>
            <a:endParaRPr sz="1725"/>
          </a:p>
          <a:p>
            <a:pPr indent="0" lvl="0" marL="457200" rtl="0" algn="just">
              <a:lnSpc>
                <a:spcPct val="105000"/>
              </a:lnSpc>
              <a:spcBef>
                <a:spcPts val="1200"/>
              </a:spcBef>
              <a:spcAft>
                <a:spcPts val="0"/>
              </a:spcAft>
              <a:buSzPts val="688"/>
              <a:buNone/>
            </a:pPr>
            <a:r>
              <a:t/>
            </a:r>
            <a:endParaRPr sz="1725"/>
          </a:p>
          <a:p>
            <a:pPr indent="-338137" lvl="0" marL="457200" rtl="0" algn="just">
              <a:lnSpc>
                <a:spcPct val="105000"/>
              </a:lnSpc>
              <a:spcBef>
                <a:spcPts val="1200"/>
              </a:spcBef>
              <a:spcAft>
                <a:spcPts val="0"/>
              </a:spcAft>
              <a:buSzPts val="1725"/>
              <a:buChar char="●"/>
            </a:pPr>
            <a:r>
              <a:rPr lang="es" sz="1725"/>
              <a:t>These existent inequalities creates a class system that segregates society into the high, middle, and lower class.</a:t>
            </a:r>
            <a:endParaRPr sz="1725"/>
          </a:p>
          <a:p>
            <a:pPr indent="0" lvl="0" marL="457200" rtl="0" algn="just">
              <a:lnSpc>
                <a:spcPct val="105000"/>
              </a:lnSpc>
              <a:spcBef>
                <a:spcPts val="1200"/>
              </a:spcBef>
              <a:spcAft>
                <a:spcPts val="0"/>
              </a:spcAft>
              <a:buSzPts val="688"/>
              <a:buNone/>
            </a:pPr>
            <a:r>
              <a:rPr lang="es" sz="1725"/>
              <a:t> </a:t>
            </a:r>
            <a:endParaRPr sz="1725"/>
          </a:p>
          <a:p>
            <a:pPr indent="-338137" lvl="0" marL="457200" rtl="0" algn="just">
              <a:lnSpc>
                <a:spcPct val="105000"/>
              </a:lnSpc>
              <a:spcBef>
                <a:spcPts val="1200"/>
              </a:spcBef>
              <a:spcAft>
                <a:spcPts val="0"/>
              </a:spcAft>
              <a:buSzPts val="1725"/>
              <a:buChar char="●"/>
            </a:pPr>
            <a:r>
              <a:rPr lang="es" sz="1725"/>
              <a:t>Most of the </a:t>
            </a:r>
            <a:r>
              <a:rPr lang="es" sz="1725"/>
              <a:t>people</a:t>
            </a:r>
            <a:r>
              <a:rPr lang="es" sz="1725"/>
              <a:t> that make up </a:t>
            </a:r>
            <a:r>
              <a:rPr lang="es" sz="1725"/>
              <a:t>lower</a:t>
            </a:r>
            <a:r>
              <a:rPr lang="es" sz="1725"/>
              <a:t> class live in entrenched </a:t>
            </a:r>
            <a:r>
              <a:rPr lang="es" sz="1725"/>
              <a:t>poverty.</a:t>
            </a:r>
            <a:endParaRPr sz="1725"/>
          </a:p>
          <a:p>
            <a:pPr indent="0" lvl="0" marL="457200" rtl="0" algn="just">
              <a:lnSpc>
                <a:spcPct val="105000"/>
              </a:lnSpc>
              <a:spcBef>
                <a:spcPts val="1200"/>
              </a:spcBef>
              <a:spcAft>
                <a:spcPts val="0"/>
              </a:spcAft>
              <a:buSzPts val="688"/>
              <a:buNone/>
            </a:pPr>
            <a:r>
              <a:t/>
            </a:r>
            <a:endParaRPr sz="1425"/>
          </a:p>
          <a:p>
            <a:pPr indent="0" lvl="0" marL="0" rtl="0" algn="just">
              <a:lnSpc>
                <a:spcPct val="105000"/>
              </a:lnSpc>
              <a:spcBef>
                <a:spcPts val="1200"/>
              </a:spcBef>
              <a:spcAft>
                <a:spcPts val="0"/>
              </a:spcAft>
              <a:buNone/>
            </a:pPr>
            <a:r>
              <a:t/>
            </a:r>
            <a:endParaRPr sz="1425"/>
          </a:p>
          <a:p>
            <a:pPr indent="0" lvl="0" marL="457200" rtl="0" algn="just">
              <a:lnSpc>
                <a:spcPct val="105000"/>
              </a:lnSpc>
              <a:spcBef>
                <a:spcPts val="1200"/>
              </a:spcBef>
              <a:spcAft>
                <a:spcPts val="1200"/>
              </a:spcAft>
              <a:buSzPts val="688"/>
              <a:buNone/>
            </a:pPr>
            <a:r>
              <a:t/>
            </a:r>
            <a:endParaRPr sz="1425"/>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p16"/>
          <p:cNvSpPr txBox="1"/>
          <p:nvPr>
            <p:ph type="title"/>
          </p:nvPr>
        </p:nvSpPr>
        <p:spPr>
          <a:xfrm>
            <a:off x="311700" y="10987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s"/>
              <a:t>C</a:t>
            </a:r>
            <a:r>
              <a:rPr lang="es"/>
              <a:t>hildren and malnutrition</a:t>
            </a:r>
            <a:endParaRPr/>
          </a:p>
        </p:txBody>
      </p:sp>
      <p:sp>
        <p:nvSpPr>
          <p:cNvPr id="176" name="Google Shape;176;p16"/>
          <p:cNvSpPr txBox="1"/>
          <p:nvPr>
            <p:ph idx="1" type="body"/>
          </p:nvPr>
        </p:nvSpPr>
        <p:spPr>
          <a:xfrm>
            <a:off x="311700" y="682575"/>
            <a:ext cx="8520600" cy="4293300"/>
          </a:xfrm>
          <a:prstGeom prst="rect">
            <a:avLst/>
          </a:prstGeom>
        </p:spPr>
        <p:txBody>
          <a:bodyPr anchorCtr="0" anchor="t" bIns="91425" lIns="91425" spcFirstLastPara="1" rIns="91425" wrap="square" tIns="91425">
            <a:noAutofit/>
          </a:bodyPr>
          <a:lstStyle/>
          <a:p>
            <a:pPr indent="-348932" lvl="0" marL="457200" rtl="0" algn="just">
              <a:lnSpc>
                <a:spcPct val="95000"/>
              </a:lnSpc>
              <a:spcBef>
                <a:spcPts val="0"/>
              </a:spcBef>
              <a:spcAft>
                <a:spcPts val="0"/>
              </a:spcAft>
              <a:buSzPts val="1895"/>
              <a:buChar char="●"/>
            </a:pPr>
            <a:r>
              <a:rPr lang="es" sz="1604"/>
              <a:t>The most vulnerable group affected by malnutrition arising from poverty are children.</a:t>
            </a:r>
            <a:endParaRPr sz="1604"/>
          </a:p>
          <a:p>
            <a:pPr indent="0" lvl="0" marL="457200" rtl="0" algn="just">
              <a:lnSpc>
                <a:spcPct val="95000"/>
              </a:lnSpc>
              <a:spcBef>
                <a:spcPts val="1200"/>
              </a:spcBef>
              <a:spcAft>
                <a:spcPts val="0"/>
              </a:spcAft>
              <a:buSzPts val="852"/>
              <a:buNone/>
            </a:pPr>
            <a:r>
              <a:t/>
            </a:r>
            <a:endParaRPr sz="1404"/>
          </a:p>
          <a:p>
            <a:pPr indent="-336232" lvl="0" marL="457200" rtl="0" algn="just">
              <a:lnSpc>
                <a:spcPct val="105000"/>
              </a:lnSpc>
              <a:spcBef>
                <a:spcPts val="1200"/>
              </a:spcBef>
              <a:spcAft>
                <a:spcPts val="0"/>
              </a:spcAft>
              <a:buSzPts val="1695"/>
              <a:buChar char="●"/>
            </a:pPr>
            <a:r>
              <a:rPr lang="es" sz="1695"/>
              <a:t>C</a:t>
            </a:r>
            <a:r>
              <a:rPr lang="es" sz="1695"/>
              <a:t>hildren in mostly LMICs are highly predisposed to disadvantages associated with malnutrition deriving from child poverty.</a:t>
            </a:r>
            <a:endParaRPr sz="1695"/>
          </a:p>
          <a:p>
            <a:pPr indent="0" lvl="0" marL="0" rtl="0" algn="just">
              <a:lnSpc>
                <a:spcPct val="105000"/>
              </a:lnSpc>
              <a:spcBef>
                <a:spcPts val="1200"/>
              </a:spcBef>
              <a:spcAft>
                <a:spcPts val="0"/>
              </a:spcAft>
              <a:buSzPts val="852"/>
              <a:buNone/>
            </a:pPr>
            <a:r>
              <a:t/>
            </a:r>
            <a:endParaRPr sz="1695"/>
          </a:p>
          <a:p>
            <a:pPr indent="-336232" lvl="0" marL="457200" rtl="0" algn="just">
              <a:lnSpc>
                <a:spcPct val="105000"/>
              </a:lnSpc>
              <a:spcBef>
                <a:spcPts val="1200"/>
              </a:spcBef>
              <a:spcAft>
                <a:spcPts val="0"/>
              </a:spcAft>
              <a:buSzPts val="1695"/>
              <a:buChar char="●"/>
            </a:pPr>
            <a:r>
              <a:rPr lang="es" sz="1695"/>
              <a:t>Malnutrition affects other aspects of children’s lives such as health status or access to education, among others.</a:t>
            </a:r>
            <a:endParaRPr sz="1695"/>
          </a:p>
          <a:p>
            <a:pPr indent="0" lvl="0" marL="457200" rtl="0" algn="just">
              <a:lnSpc>
                <a:spcPct val="105000"/>
              </a:lnSpc>
              <a:spcBef>
                <a:spcPts val="1200"/>
              </a:spcBef>
              <a:spcAft>
                <a:spcPts val="0"/>
              </a:spcAft>
              <a:buSzPts val="852"/>
              <a:buNone/>
            </a:pPr>
            <a:r>
              <a:t/>
            </a:r>
            <a:endParaRPr sz="1695"/>
          </a:p>
          <a:p>
            <a:pPr indent="-336232" lvl="0" marL="457200" rtl="0" algn="just">
              <a:lnSpc>
                <a:spcPct val="105000"/>
              </a:lnSpc>
              <a:spcBef>
                <a:spcPts val="1200"/>
              </a:spcBef>
              <a:spcAft>
                <a:spcPts val="0"/>
              </a:spcAft>
              <a:buSzPts val="1695"/>
              <a:buChar char="●"/>
            </a:pPr>
            <a:r>
              <a:rPr lang="es" sz="1695"/>
              <a:t>Most contributing factors to child malnutrition include: level of knowledge about malnutrition, access to nutritious healthy and safe foods, willingness to invest in nutritious foods, housing conditions, sanitation, food security, and access to safe clean water. </a:t>
            </a:r>
            <a:endParaRPr sz="1695"/>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0" name="Shape 180"/>
        <p:cNvGrpSpPr/>
        <p:nvPr/>
      </p:nvGrpSpPr>
      <p:grpSpPr>
        <a:xfrm>
          <a:off x="0" y="0"/>
          <a:ext cx="0" cy="0"/>
          <a:chOff x="0" y="0"/>
          <a:chExt cx="0" cy="0"/>
        </a:xfrm>
      </p:grpSpPr>
      <p:sp>
        <p:nvSpPr>
          <p:cNvPr id="181" name="Google Shape;181;p17"/>
          <p:cNvSpPr txBox="1"/>
          <p:nvPr>
            <p:ph type="title"/>
          </p:nvPr>
        </p:nvSpPr>
        <p:spPr>
          <a:xfrm>
            <a:off x="247225" y="71200"/>
            <a:ext cx="8520600" cy="8700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s"/>
              <a:t>Why does malnutrition matter in responding to child poverty</a:t>
            </a:r>
            <a:endParaRPr/>
          </a:p>
        </p:txBody>
      </p:sp>
      <p:sp>
        <p:nvSpPr>
          <p:cNvPr id="182" name="Google Shape;182;p1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
        <p:nvSpPr>
          <p:cNvPr id="183" name="Google Shape;183;p17"/>
          <p:cNvSpPr/>
          <p:nvPr/>
        </p:nvSpPr>
        <p:spPr>
          <a:xfrm>
            <a:off x="3297500" y="1165742"/>
            <a:ext cx="2540100" cy="2540100"/>
          </a:xfrm>
          <a:prstGeom prst="donut">
            <a:avLst>
              <a:gd fmla="val 16067" name="adj"/>
            </a:avLst>
          </a:prstGeom>
          <a:solidFill>
            <a:srgbClr val="000000">
              <a:alpha val="107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84" name="Google Shape;184;p17"/>
          <p:cNvGrpSpPr/>
          <p:nvPr/>
        </p:nvGrpSpPr>
        <p:grpSpPr>
          <a:xfrm>
            <a:off x="5517319" y="1315125"/>
            <a:ext cx="2786906" cy="1489500"/>
            <a:chOff x="5517319" y="1315125"/>
            <a:chExt cx="2786906" cy="1489500"/>
          </a:xfrm>
        </p:grpSpPr>
        <p:cxnSp>
          <p:nvCxnSpPr>
            <p:cNvPr id="185" name="Google Shape;185;p17"/>
            <p:cNvCxnSpPr/>
            <p:nvPr/>
          </p:nvCxnSpPr>
          <p:spPr>
            <a:xfrm flipH="1">
              <a:off x="5517319" y="1638300"/>
              <a:ext cx="433500" cy="252300"/>
            </a:xfrm>
            <a:prstGeom prst="straightConnector1">
              <a:avLst/>
            </a:prstGeom>
            <a:noFill/>
            <a:ln cap="flat" cmpd="sng" w="19050">
              <a:solidFill>
                <a:srgbClr val="085631"/>
              </a:solidFill>
              <a:prstDash val="solid"/>
              <a:round/>
              <a:headEnd len="med" w="med" type="oval"/>
              <a:tailEnd len="sm" w="sm" type="none"/>
            </a:ln>
          </p:spPr>
        </p:cxnSp>
        <p:sp>
          <p:nvSpPr>
            <p:cNvPr id="186" name="Google Shape;186;p17"/>
            <p:cNvSpPr txBox="1"/>
            <p:nvPr/>
          </p:nvSpPr>
          <p:spPr>
            <a:xfrm>
              <a:off x="5962125" y="1315125"/>
              <a:ext cx="2342100" cy="14895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s" sz="1200">
                  <a:latin typeface="Roboto"/>
                  <a:ea typeface="Roboto"/>
                  <a:cs typeface="Roboto"/>
                  <a:sym typeface="Roboto"/>
                </a:rPr>
                <a:t>POVERTY</a:t>
              </a:r>
              <a:endParaRPr b="1" sz="1200">
                <a:latin typeface="Roboto"/>
                <a:ea typeface="Roboto"/>
                <a:cs typeface="Roboto"/>
                <a:sym typeface="Roboto"/>
              </a:endParaRPr>
            </a:p>
            <a:p>
              <a:pPr indent="0" lvl="0" marL="0" rtl="0" algn="l">
                <a:lnSpc>
                  <a:spcPct val="115000"/>
                </a:lnSpc>
                <a:spcBef>
                  <a:spcPts val="0"/>
                </a:spcBef>
                <a:spcAft>
                  <a:spcPts val="0"/>
                </a:spcAft>
                <a:buNone/>
              </a:pPr>
              <a:r>
                <a:rPr lang="es" sz="1200">
                  <a:latin typeface="Roboto"/>
                  <a:ea typeface="Roboto"/>
                  <a:cs typeface="Roboto"/>
                  <a:sym typeface="Roboto"/>
                </a:rPr>
                <a:t>Encompases more than low income. It also includes poor health and sanitation facilities, lack of education and denial of rights. </a:t>
              </a:r>
              <a:endParaRPr b="1" sz="1200">
                <a:latin typeface="Roboto"/>
                <a:ea typeface="Roboto"/>
                <a:cs typeface="Roboto"/>
                <a:sym typeface="Roboto"/>
              </a:endParaRPr>
            </a:p>
          </p:txBody>
        </p:sp>
      </p:grpSp>
      <p:grpSp>
        <p:nvGrpSpPr>
          <p:cNvPr id="187" name="Google Shape;187;p17"/>
          <p:cNvGrpSpPr/>
          <p:nvPr/>
        </p:nvGrpSpPr>
        <p:grpSpPr>
          <a:xfrm>
            <a:off x="1416325" y="3037628"/>
            <a:ext cx="3140224" cy="1629000"/>
            <a:chOff x="1416325" y="3037628"/>
            <a:chExt cx="3140224" cy="1629000"/>
          </a:xfrm>
        </p:grpSpPr>
        <p:cxnSp>
          <p:nvCxnSpPr>
            <p:cNvPr id="188" name="Google Shape;188;p17"/>
            <p:cNvCxnSpPr/>
            <p:nvPr/>
          </p:nvCxnSpPr>
          <p:spPr>
            <a:xfrm rot="10800000">
              <a:off x="4556399" y="3535140"/>
              <a:ext cx="0" cy="460500"/>
            </a:xfrm>
            <a:prstGeom prst="straightConnector1">
              <a:avLst/>
            </a:prstGeom>
            <a:noFill/>
            <a:ln cap="flat" cmpd="sng" w="19050">
              <a:solidFill>
                <a:srgbClr val="0E9453"/>
              </a:solidFill>
              <a:prstDash val="solid"/>
              <a:round/>
              <a:headEnd len="med" w="med" type="oval"/>
              <a:tailEnd len="sm" w="sm" type="none"/>
            </a:ln>
          </p:spPr>
        </p:cxnSp>
        <p:sp>
          <p:nvSpPr>
            <p:cNvPr id="189" name="Google Shape;189;p17"/>
            <p:cNvSpPr txBox="1"/>
            <p:nvPr/>
          </p:nvSpPr>
          <p:spPr>
            <a:xfrm>
              <a:off x="1416325" y="3037628"/>
              <a:ext cx="1963800" cy="16290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0"/>
                </a:spcAft>
                <a:buNone/>
              </a:pPr>
              <a:r>
                <a:rPr b="1" lang="es" sz="1200">
                  <a:latin typeface="Roboto"/>
                  <a:ea typeface="Roboto"/>
                  <a:cs typeface="Roboto"/>
                  <a:sym typeface="Roboto"/>
                </a:rPr>
                <a:t>CHILD MALNUTRITION</a:t>
              </a:r>
              <a:endParaRPr b="1" sz="1200">
                <a:latin typeface="Roboto"/>
                <a:ea typeface="Roboto"/>
                <a:cs typeface="Roboto"/>
                <a:sym typeface="Roboto"/>
              </a:endParaRPr>
            </a:p>
            <a:p>
              <a:pPr indent="0" lvl="0" marL="0" rtl="0" algn="ctr">
                <a:lnSpc>
                  <a:spcPct val="115000"/>
                </a:lnSpc>
                <a:spcBef>
                  <a:spcPts val="0"/>
                </a:spcBef>
                <a:spcAft>
                  <a:spcPts val="0"/>
                </a:spcAft>
                <a:buNone/>
              </a:pPr>
              <a:r>
                <a:t/>
              </a:r>
              <a:endParaRPr b="1" sz="1200">
                <a:latin typeface="Roboto"/>
                <a:ea typeface="Roboto"/>
                <a:cs typeface="Roboto"/>
                <a:sym typeface="Roboto"/>
              </a:endParaRPr>
            </a:p>
            <a:p>
              <a:pPr indent="0" lvl="0" marL="0" rtl="0" algn="ctr">
                <a:lnSpc>
                  <a:spcPct val="115000"/>
                </a:lnSpc>
                <a:spcBef>
                  <a:spcPts val="0"/>
                </a:spcBef>
                <a:spcAft>
                  <a:spcPts val="0"/>
                </a:spcAft>
                <a:buNone/>
              </a:pPr>
              <a:r>
                <a:rPr lang="es" sz="1200">
                  <a:latin typeface="Roboto"/>
                  <a:ea typeface="Roboto"/>
                  <a:cs typeface="Roboto"/>
                  <a:sym typeface="Roboto"/>
                </a:rPr>
                <a:t>Affected nutrition throughout life. Increased exposures to environmental risks, diseases, and diminishing of learning abilities.</a:t>
              </a:r>
              <a:endParaRPr sz="1200">
                <a:latin typeface="Roboto"/>
                <a:ea typeface="Roboto"/>
                <a:cs typeface="Roboto"/>
                <a:sym typeface="Roboto"/>
              </a:endParaRPr>
            </a:p>
          </p:txBody>
        </p:sp>
      </p:grpSp>
      <p:sp>
        <p:nvSpPr>
          <p:cNvPr id="190" name="Google Shape;190;p17"/>
          <p:cNvSpPr txBox="1"/>
          <p:nvPr/>
        </p:nvSpPr>
        <p:spPr>
          <a:xfrm>
            <a:off x="3845784" y="2056460"/>
            <a:ext cx="1443600" cy="804300"/>
          </a:xfrm>
          <a:prstGeom prst="rect">
            <a:avLst/>
          </a:prstGeom>
          <a:noFill/>
          <a:ln>
            <a:noFill/>
          </a:ln>
        </p:spPr>
        <p:txBody>
          <a:bodyPr anchorCtr="0" anchor="ctr" bIns="91425" lIns="91425" spcFirstLastPara="1" rIns="91425" wrap="square" tIns="91425">
            <a:noAutofit/>
          </a:bodyPr>
          <a:lstStyle/>
          <a:p>
            <a:pPr indent="0" lvl="0" marL="0" rtl="0" algn="ctr">
              <a:lnSpc>
                <a:spcPct val="115000"/>
              </a:lnSpc>
              <a:spcBef>
                <a:spcPts val="0"/>
              </a:spcBef>
              <a:spcAft>
                <a:spcPts val="0"/>
              </a:spcAft>
              <a:buNone/>
            </a:pPr>
            <a:r>
              <a:rPr b="1" lang="es" sz="1200">
                <a:latin typeface="Roboto"/>
                <a:ea typeface="Roboto"/>
                <a:cs typeface="Roboto"/>
                <a:sym typeface="Roboto"/>
              </a:rPr>
              <a:t>Linkage between Poverty and Child Malnutrition</a:t>
            </a:r>
            <a:endParaRPr sz="1200"/>
          </a:p>
        </p:txBody>
      </p:sp>
      <p:sp>
        <p:nvSpPr>
          <p:cNvPr id="191" name="Google Shape;191;p17"/>
          <p:cNvSpPr/>
          <p:nvPr/>
        </p:nvSpPr>
        <p:spPr>
          <a:xfrm rot="1800047">
            <a:off x="3219843" y="1086434"/>
            <a:ext cx="2690936" cy="2690936"/>
          </a:xfrm>
          <a:prstGeom prst="blockArc">
            <a:avLst>
              <a:gd fmla="val 14414370" name="adj1"/>
              <a:gd fmla="val 694" name="adj2"/>
              <a:gd fmla="val 9562" name="adj3"/>
            </a:avLst>
          </a:prstGeom>
          <a:solidFill>
            <a:srgbClr val="085631"/>
          </a:solidFill>
          <a:ln>
            <a:noFill/>
          </a:ln>
          <a:effectLst>
            <a:outerShdw blurRad="71438" rotWithShape="0" algn="bl" dir="5400000" dist="9525">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2" name="Google Shape;192;p17"/>
          <p:cNvSpPr/>
          <p:nvPr/>
        </p:nvSpPr>
        <p:spPr>
          <a:xfrm flipH="1" rot="-1800047">
            <a:off x="3221956" y="1086434"/>
            <a:ext cx="2690936" cy="2690936"/>
          </a:xfrm>
          <a:prstGeom prst="blockArc">
            <a:avLst>
              <a:gd fmla="val 14348563" name="adj1"/>
              <a:gd fmla="val 21472873" name="adj2"/>
              <a:gd fmla="val 9381" name="adj3"/>
            </a:avLst>
          </a:prstGeom>
          <a:solidFill>
            <a:srgbClr val="65F0AD"/>
          </a:solidFill>
          <a:ln>
            <a:noFill/>
          </a:ln>
          <a:effectLst>
            <a:outerShdw blurRad="71438" rotWithShape="0" algn="bl" dir="5400000" dist="9525">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3" name="Google Shape;193;p17"/>
          <p:cNvSpPr/>
          <p:nvPr/>
        </p:nvSpPr>
        <p:spPr>
          <a:xfrm rot="-8100000">
            <a:off x="4382715" y="1027393"/>
            <a:ext cx="363170" cy="363170"/>
          </a:xfrm>
          <a:prstGeom prst="rtTriangle">
            <a:avLst/>
          </a:prstGeom>
          <a:solidFill>
            <a:srgbClr val="65F0A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4" name="Google Shape;194;p17"/>
          <p:cNvSpPr/>
          <p:nvPr/>
        </p:nvSpPr>
        <p:spPr>
          <a:xfrm flipH="1" rot="-9000757">
            <a:off x="3220178" y="1086783"/>
            <a:ext cx="2690226" cy="2690226"/>
          </a:xfrm>
          <a:prstGeom prst="blockArc">
            <a:avLst>
              <a:gd fmla="val 14316164" name="adj1"/>
              <a:gd fmla="val 21502663" name="adj2"/>
              <a:gd fmla="val 9415" name="adj3"/>
            </a:avLst>
          </a:prstGeom>
          <a:solidFill>
            <a:srgbClr val="0E9453"/>
          </a:solidFill>
          <a:ln>
            <a:noFill/>
          </a:ln>
          <a:effectLst>
            <a:outerShdw blurRad="71438" rotWithShape="0" algn="bl" dir="5400000" dist="9525">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5" name="Google Shape;195;p17"/>
          <p:cNvSpPr/>
          <p:nvPr/>
        </p:nvSpPr>
        <p:spPr>
          <a:xfrm rot="-1027861">
            <a:off x="5485874" y="2849832"/>
            <a:ext cx="312672" cy="312672"/>
          </a:xfrm>
          <a:prstGeom prst="rtTriangle">
            <a:avLst/>
          </a:prstGeom>
          <a:solidFill>
            <a:srgbClr val="08563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6" name="Google Shape;196;p17"/>
          <p:cNvSpPr/>
          <p:nvPr/>
        </p:nvSpPr>
        <p:spPr>
          <a:xfrm rot="6359841">
            <a:off x="3315801" y="2847762"/>
            <a:ext cx="363580" cy="363580"/>
          </a:xfrm>
          <a:prstGeom prst="rtTriangle">
            <a:avLst/>
          </a:prstGeom>
          <a:solidFill>
            <a:srgbClr val="0E945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7" name="Google Shape;197;p17"/>
          <p:cNvSpPr txBox="1"/>
          <p:nvPr/>
        </p:nvSpPr>
        <p:spPr>
          <a:xfrm>
            <a:off x="5289375" y="3426575"/>
            <a:ext cx="3674700" cy="1693200"/>
          </a:xfrm>
          <a:prstGeom prst="rect">
            <a:avLst/>
          </a:prstGeom>
          <a:noFill/>
          <a:ln>
            <a:noFill/>
          </a:ln>
        </p:spPr>
        <p:txBody>
          <a:bodyPr anchorCtr="0" anchor="t" bIns="91425" lIns="91425" spcFirstLastPara="1" rIns="91425" wrap="square" tIns="91425">
            <a:spAutoFit/>
          </a:bodyPr>
          <a:lstStyle/>
          <a:p>
            <a:pPr indent="-317500" lvl="0" marL="457200" rtl="0" algn="l">
              <a:spcBef>
                <a:spcPts val="0"/>
              </a:spcBef>
              <a:spcAft>
                <a:spcPts val="0"/>
              </a:spcAft>
              <a:buSzPts val="1400"/>
              <a:buChar char="●"/>
            </a:pPr>
            <a:r>
              <a:rPr lang="es"/>
              <a:t>Malnutrition starts in the womb and becomes evident after birth, it manifests into </a:t>
            </a:r>
            <a:r>
              <a:rPr lang="es"/>
              <a:t>adolescence</a:t>
            </a:r>
            <a:r>
              <a:rPr lang="es"/>
              <a:t> and becomes critical during adulthood.</a:t>
            </a:r>
            <a:endParaRPr/>
          </a:p>
          <a:p>
            <a:pPr indent="-317500" lvl="0" marL="457200" rtl="0" algn="l">
              <a:spcBef>
                <a:spcPts val="0"/>
              </a:spcBef>
              <a:spcAft>
                <a:spcPts val="0"/>
              </a:spcAft>
              <a:buSzPts val="1400"/>
              <a:buChar char="●"/>
            </a:pPr>
            <a:r>
              <a:rPr lang="es"/>
              <a:t>Woman suffering from </a:t>
            </a:r>
            <a:r>
              <a:rPr lang="es"/>
              <a:t>malnutrition</a:t>
            </a:r>
            <a:r>
              <a:rPr lang="es"/>
              <a:t> have higher risk of bearing underweight babies.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1" name="Shape 201"/>
        <p:cNvGrpSpPr/>
        <p:nvPr/>
      </p:nvGrpSpPr>
      <p:grpSpPr>
        <a:xfrm>
          <a:off x="0" y="0"/>
          <a:ext cx="0" cy="0"/>
          <a:chOff x="0" y="0"/>
          <a:chExt cx="0" cy="0"/>
        </a:xfrm>
      </p:grpSpPr>
      <p:sp>
        <p:nvSpPr>
          <p:cNvPr id="202" name="Google Shape;202;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s"/>
              <a:t>Our Policy position</a:t>
            </a:r>
            <a:endParaRPr/>
          </a:p>
        </p:txBody>
      </p:sp>
      <p:sp>
        <p:nvSpPr>
          <p:cNvPr id="203" name="Google Shape;203;p1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20000"/>
          </a:bodyPr>
          <a:lstStyle/>
          <a:p>
            <a:pPr indent="0" lvl="0" marL="0" rtl="0" algn="just">
              <a:spcBef>
                <a:spcPts val="0"/>
              </a:spcBef>
              <a:spcAft>
                <a:spcPts val="0"/>
              </a:spcAft>
              <a:buNone/>
            </a:pPr>
            <a:r>
              <a:rPr lang="es"/>
              <a:t>Our policy action plan is centered on tackling child malnutrition arising from poverty by taking into consideration:</a:t>
            </a:r>
            <a:endParaRPr/>
          </a:p>
          <a:p>
            <a:pPr indent="-342900" lvl="0" marL="457200" rtl="0" algn="just">
              <a:spcBef>
                <a:spcPts val="1200"/>
              </a:spcBef>
              <a:spcAft>
                <a:spcPts val="0"/>
              </a:spcAft>
              <a:buClr>
                <a:srgbClr val="0944A1"/>
              </a:buClr>
              <a:buSzPts val="1800"/>
              <a:buChar char="●"/>
            </a:pPr>
            <a:r>
              <a:rPr lang="es">
                <a:solidFill>
                  <a:srgbClr val="0944A1"/>
                </a:solidFill>
              </a:rPr>
              <a:t>Knowledge and awareness of </a:t>
            </a:r>
            <a:r>
              <a:rPr lang="es">
                <a:solidFill>
                  <a:srgbClr val="0944A1"/>
                </a:solidFill>
              </a:rPr>
              <a:t>people</a:t>
            </a:r>
            <a:r>
              <a:rPr lang="es">
                <a:solidFill>
                  <a:srgbClr val="0944A1"/>
                </a:solidFill>
              </a:rPr>
              <a:t> on importance of diet quality and early life nutrition.</a:t>
            </a:r>
            <a:endParaRPr>
              <a:solidFill>
                <a:srgbClr val="0944A1"/>
              </a:solidFill>
            </a:endParaRPr>
          </a:p>
          <a:p>
            <a:pPr indent="0" lvl="0" marL="457200" rtl="0" algn="just">
              <a:spcBef>
                <a:spcPts val="1200"/>
              </a:spcBef>
              <a:spcAft>
                <a:spcPts val="0"/>
              </a:spcAft>
              <a:buNone/>
            </a:pPr>
            <a:r>
              <a:t/>
            </a:r>
            <a:endParaRPr/>
          </a:p>
          <a:p>
            <a:pPr indent="-342900" lvl="0" marL="457200" rtl="0" algn="just">
              <a:spcBef>
                <a:spcPts val="1200"/>
              </a:spcBef>
              <a:spcAft>
                <a:spcPts val="0"/>
              </a:spcAft>
              <a:buClr>
                <a:srgbClr val="0E9453"/>
              </a:buClr>
              <a:buSzPts val="1800"/>
              <a:buChar char="●"/>
            </a:pPr>
            <a:r>
              <a:rPr lang="es">
                <a:solidFill>
                  <a:srgbClr val="0E9453"/>
                </a:solidFill>
              </a:rPr>
              <a:t>The unique social, cultural, and economic realities across societies in LMICs.</a:t>
            </a:r>
            <a:endParaRPr>
              <a:solidFill>
                <a:srgbClr val="0E9453"/>
              </a:solidFill>
            </a:endParaRPr>
          </a:p>
          <a:p>
            <a:pPr indent="0" lvl="0" marL="457200" rtl="0" algn="just">
              <a:spcBef>
                <a:spcPts val="1200"/>
              </a:spcBef>
              <a:spcAft>
                <a:spcPts val="0"/>
              </a:spcAft>
              <a:buNone/>
            </a:pPr>
            <a:r>
              <a:t/>
            </a:r>
            <a:endParaRPr/>
          </a:p>
          <a:p>
            <a:pPr indent="-342900" lvl="0" marL="457200" rtl="0" algn="just">
              <a:spcBef>
                <a:spcPts val="1200"/>
              </a:spcBef>
              <a:spcAft>
                <a:spcPts val="0"/>
              </a:spcAft>
              <a:buClr>
                <a:srgbClr val="A72A1E"/>
              </a:buClr>
              <a:buSzPts val="1800"/>
              <a:buChar char="●"/>
            </a:pPr>
            <a:r>
              <a:rPr lang="es">
                <a:solidFill>
                  <a:srgbClr val="A72A1E"/>
                </a:solidFill>
              </a:rPr>
              <a:t>The existent realities of the food environment in each LMICs and how it can be sustainable developed.</a:t>
            </a:r>
            <a:endParaRPr>
              <a:solidFill>
                <a:srgbClr val="A72A1E"/>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7" name="Shape 207"/>
        <p:cNvGrpSpPr/>
        <p:nvPr/>
      </p:nvGrpSpPr>
      <p:grpSpPr>
        <a:xfrm>
          <a:off x="0" y="0"/>
          <a:ext cx="0" cy="0"/>
          <a:chOff x="0" y="0"/>
          <a:chExt cx="0" cy="0"/>
        </a:xfrm>
      </p:grpSpPr>
      <p:sp>
        <p:nvSpPr>
          <p:cNvPr id="208" name="Google Shape;208;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Clr>
                <a:schemeClr val="dk1"/>
              </a:buClr>
              <a:buSzPct val="39285"/>
              <a:buFont typeface="Arial"/>
              <a:buNone/>
            </a:pPr>
            <a:r>
              <a:rPr lang="es"/>
              <a:t>Recommended action plan for family of LMICs</a:t>
            </a:r>
            <a:endParaRPr/>
          </a:p>
        </p:txBody>
      </p:sp>
      <p:sp>
        <p:nvSpPr>
          <p:cNvPr id="209" name="Google Shape;209;p1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10000"/>
          </a:bodyPr>
          <a:lstStyle/>
          <a:p>
            <a:pPr indent="-342900" lvl="0" marL="457200" rtl="0" algn="just">
              <a:spcBef>
                <a:spcPts val="0"/>
              </a:spcBef>
              <a:spcAft>
                <a:spcPts val="0"/>
              </a:spcAft>
              <a:buClr>
                <a:srgbClr val="0944A1"/>
              </a:buClr>
              <a:buSzPts val="1800"/>
              <a:buChar char="●"/>
            </a:pPr>
            <a:r>
              <a:rPr lang="es">
                <a:solidFill>
                  <a:srgbClr val="0944A1"/>
                </a:solidFill>
              </a:rPr>
              <a:t>Work on programs and campaigns that promote family education on the importance of diet quality and early life nutrition on child development and wellbeing</a:t>
            </a:r>
            <a:endParaRPr>
              <a:solidFill>
                <a:srgbClr val="0944A1"/>
              </a:solidFill>
            </a:endParaRPr>
          </a:p>
          <a:p>
            <a:pPr indent="0" lvl="0" marL="457200" rtl="0" algn="just">
              <a:spcBef>
                <a:spcPts val="1200"/>
              </a:spcBef>
              <a:spcAft>
                <a:spcPts val="0"/>
              </a:spcAft>
              <a:buNone/>
            </a:pPr>
            <a:r>
              <a:t/>
            </a:r>
            <a:endParaRPr/>
          </a:p>
          <a:p>
            <a:pPr indent="-342900" lvl="0" marL="457200" rtl="0" algn="just">
              <a:spcBef>
                <a:spcPts val="1200"/>
              </a:spcBef>
              <a:spcAft>
                <a:spcPts val="0"/>
              </a:spcAft>
              <a:buClr>
                <a:srgbClr val="0E9453"/>
              </a:buClr>
              <a:buSzPts val="1800"/>
              <a:buChar char="●"/>
            </a:pPr>
            <a:r>
              <a:rPr lang="es">
                <a:solidFill>
                  <a:srgbClr val="0E9453"/>
                </a:solidFill>
              </a:rPr>
              <a:t>Involving the family as a major stakeholder to child development in making meaningful contributions to policy planning and designs while taking into consideration their unique social, economic, and cultural realities.</a:t>
            </a:r>
            <a:endParaRPr>
              <a:solidFill>
                <a:srgbClr val="0E9453"/>
              </a:solidFill>
            </a:endParaRPr>
          </a:p>
          <a:p>
            <a:pPr indent="0" lvl="0" marL="0" rtl="0" algn="just">
              <a:spcBef>
                <a:spcPts val="1200"/>
              </a:spcBef>
              <a:spcAft>
                <a:spcPts val="0"/>
              </a:spcAft>
              <a:buNone/>
            </a:pPr>
            <a:r>
              <a:t/>
            </a:r>
            <a:endParaRPr/>
          </a:p>
          <a:p>
            <a:pPr indent="-342900" lvl="0" marL="457200" rtl="0" algn="just">
              <a:spcBef>
                <a:spcPts val="1200"/>
              </a:spcBef>
              <a:spcAft>
                <a:spcPts val="0"/>
              </a:spcAft>
              <a:buClr>
                <a:srgbClr val="B02C20"/>
              </a:buClr>
              <a:buSzPts val="1800"/>
              <a:buChar char="●"/>
            </a:pPr>
            <a:r>
              <a:rPr lang="es">
                <a:solidFill>
                  <a:srgbClr val="B02C20"/>
                </a:solidFill>
              </a:rPr>
              <a:t>Enabling household subsistence farming of organic food.</a:t>
            </a:r>
            <a:endParaRPr>
              <a:solidFill>
                <a:srgbClr val="B02C2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3" name="Shape 213"/>
        <p:cNvGrpSpPr/>
        <p:nvPr/>
      </p:nvGrpSpPr>
      <p:grpSpPr>
        <a:xfrm>
          <a:off x="0" y="0"/>
          <a:ext cx="0" cy="0"/>
          <a:chOff x="0" y="0"/>
          <a:chExt cx="0" cy="0"/>
        </a:xfrm>
      </p:grpSpPr>
      <p:sp>
        <p:nvSpPr>
          <p:cNvPr id="214" name="Google Shape;214;p2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s"/>
              <a:t>Recommended action plan for civil society of LMICs</a:t>
            </a:r>
            <a:endParaRPr/>
          </a:p>
        </p:txBody>
      </p:sp>
      <p:sp>
        <p:nvSpPr>
          <p:cNvPr id="215" name="Google Shape;215;p2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70000" lnSpcReduction="20000"/>
          </a:bodyPr>
          <a:lstStyle/>
          <a:p>
            <a:pPr indent="-308610" lvl="0" marL="457200" rtl="0" algn="just">
              <a:spcBef>
                <a:spcPts val="0"/>
              </a:spcBef>
              <a:spcAft>
                <a:spcPts val="0"/>
              </a:spcAft>
              <a:buClr>
                <a:srgbClr val="0E9453"/>
              </a:buClr>
              <a:buSzPct val="100000"/>
              <a:buChar char="●"/>
            </a:pPr>
            <a:r>
              <a:rPr lang="es">
                <a:solidFill>
                  <a:srgbClr val="0E9453"/>
                </a:solidFill>
              </a:rPr>
              <a:t>Stakeholders must work in coordination to overcome barriers that are holding back progress to end malnutrition.</a:t>
            </a:r>
            <a:endParaRPr>
              <a:solidFill>
                <a:srgbClr val="0E9453"/>
              </a:solidFill>
            </a:endParaRPr>
          </a:p>
          <a:p>
            <a:pPr indent="0" lvl="0" marL="457200" rtl="0" algn="just">
              <a:spcBef>
                <a:spcPts val="1200"/>
              </a:spcBef>
              <a:spcAft>
                <a:spcPts val="0"/>
              </a:spcAft>
              <a:buNone/>
            </a:pPr>
            <a:r>
              <a:t/>
            </a:r>
            <a:endParaRPr/>
          </a:p>
          <a:p>
            <a:pPr indent="-308610" lvl="0" marL="457200" rtl="0" algn="just">
              <a:spcBef>
                <a:spcPts val="1200"/>
              </a:spcBef>
              <a:spcAft>
                <a:spcPts val="0"/>
              </a:spcAft>
              <a:buClr>
                <a:srgbClr val="B02C20"/>
              </a:buClr>
              <a:buSzPct val="100000"/>
              <a:buChar char="●"/>
            </a:pPr>
            <a:r>
              <a:rPr lang="es">
                <a:solidFill>
                  <a:srgbClr val="B02C20"/>
                </a:solidFill>
              </a:rPr>
              <a:t>Build equitable, resilient and sustainable food and health systems- invest in nutrition - focus on joint efforts - strengthen accountability.</a:t>
            </a:r>
            <a:endParaRPr>
              <a:solidFill>
                <a:srgbClr val="B02C20"/>
              </a:solidFill>
            </a:endParaRPr>
          </a:p>
          <a:p>
            <a:pPr indent="0" lvl="0" marL="457200" rtl="0" algn="just">
              <a:spcBef>
                <a:spcPts val="1200"/>
              </a:spcBef>
              <a:spcAft>
                <a:spcPts val="0"/>
              </a:spcAft>
              <a:buNone/>
            </a:pPr>
            <a:r>
              <a:t/>
            </a:r>
            <a:endParaRPr/>
          </a:p>
          <a:p>
            <a:pPr indent="-308610" lvl="0" marL="457200" rtl="0" algn="just">
              <a:spcBef>
                <a:spcPts val="1200"/>
              </a:spcBef>
              <a:spcAft>
                <a:spcPts val="0"/>
              </a:spcAft>
              <a:buClr>
                <a:srgbClr val="0944A1"/>
              </a:buClr>
              <a:buSzPct val="100000"/>
              <a:buChar char="●"/>
            </a:pPr>
            <a:r>
              <a:rPr lang="es">
                <a:solidFill>
                  <a:srgbClr val="0944A1"/>
                </a:solidFill>
              </a:rPr>
              <a:t>Build an infrastructure of nutrition experts that can educate and assist the population. </a:t>
            </a:r>
            <a:endParaRPr>
              <a:solidFill>
                <a:srgbClr val="0944A1"/>
              </a:solidFill>
            </a:endParaRPr>
          </a:p>
          <a:p>
            <a:pPr indent="0" lvl="0" marL="0" rtl="0" algn="just">
              <a:spcBef>
                <a:spcPts val="1200"/>
              </a:spcBef>
              <a:spcAft>
                <a:spcPts val="0"/>
              </a:spcAft>
              <a:buNone/>
            </a:pPr>
            <a:r>
              <a:t/>
            </a:r>
            <a:endParaRPr/>
          </a:p>
          <a:p>
            <a:pPr indent="-308610" lvl="0" marL="457200" rtl="0" algn="just">
              <a:spcBef>
                <a:spcPts val="1200"/>
              </a:spcBef>
              <a:spcAft>
                <a:spcPts val="0"/>
              </a:spcAft>
              <a:buClr>
                <a:srgbClr val="0E9453"/>
              </a:buClr>
              <a:buSzPct val="100000"/>
              <a:buChar char="●"/>
            </a:pPr>
            <a:r>
              <a:rPr lang="es">
                <a:solidFill>
                  <a:srgbClr val="0E9453"/>
                </a:solidFill>
              </a:rPr>
              <a:t>Focus on bottom-up approaches - local production, local procurement and equitable distribution - local governments should be given power and should be made accountable and </a:t>
            </a:r>
            <a:r>
              <a:rPr lang="es">
                <a:solidFill>
                  <a:srgbClr val="0E9453"/>
                </a:solidFill>
              </a:rPr>
              <a:t>responsible</a:t>
            </a:r>
            <a:r>
              <a:rPr lang="es">
                <a:solidFill>
                  <a:srgbClr val="0E9453"/>
                </a:solidFill>
              </a:rPr>
              <a:t>.</a:t>
            </a:r>
            <a:endParaRPr>
              <a:solidFill>
                <a:srgbClr val="0E9453"/>
              </a:solidFill>
            </a:endParaRPr>
          </a:p>
          <a:p>
            <a:pPr indent="0" lvl="0" marL="0" rtl="0" algn="just">
              <a:spcBef>
                <a:spcPts val="1200"/>
              </a:spcBef>
              <a:spcAft>
                <a:spcPts val="120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9" name="Shape 219"/>
        <p:cNvGrpSpPr/>
        <p:nvPr/>
      </p:nvGrpSpPr>
      <p:grpSpPr>
        <a:xfrm>
          <a:off x="0" y="0"/>
          <a:ext cx="0" cy="0"/>
          <a:chOff x="0" y="0"/>
          <a:chExt cx="0" cy="0"/>
        </a:xfrm>
      </p:grpSpPr>
      <p:sp>
        <p:nvSpPr>
          <p:cNvPr id="220" name="Google Shape;220;p2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s"/>
              <a:t>Recommended action plan for the government in LMICs</a:t>
            </a:r>
            <a:endParaRPr/>
          </a:p>
        </p:txBody>
      </p:sp>
      <p:sp>
        <p:nvSpPr>
          <p:cNvPr id="221" name="Google Shape;221;p21"/>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20000"/>
          </a:bodyPr>
          <a:lstStyle/>
          <a:p>
            <a:pPr indent="0" lvl="0" marL="457200" rtl="0" algn="l">
              <a:spcBef>
                <a:spcPts val="0"/>
              </a:spcBef>
              <a:spcAft>
                <a:spcPts val="0"/>
              </a:spcAft>
              <a:buNone/>
            </a:pPr>
            <a:r>
              <a:t/>
            </a:r>
            <a:endParaRPr/>
          </a:p>
          <a:p>
            <a:pPr indent="-342900" lvl="0" marL="457200" rtl="0" algn="just">
              <a:spcBef>
                <a:spcPts val="1200"/>
              </a:spcBef>
              <a:spcAft>
                <a:spcPts val="0"/>
              </a:spcAft>
              <a:buClr>
                <a:srgbClr val="0944A1"/>
              </a:buClr>
              <a:buSzPts val="1800"/>
              <a:buChar char="●"/>
            </a:pPr>
            <a:r>
              <a:rPr lang="es">
                <a:solidFill>
                  <a:srgbClr val="0944A1"/>
                </a:solidFill>
              </a:rPr>
              <a:t>Incorporate nutrition-education into </a:t>
            </a:r>
            <a:r>
              <a:rPr lang="es">
                <a:solidFill>
                  <a:srgbClr val="0944A1"/>
                </a:solidFill>
              </a:rPr>
              <a:t>the </a:t>
            </a:r>
            <a:r>
              <a:rPr lang="es">
                <a:solidFill>
                  <a:srgbClr val="0944A1"/>
                </a:solidFill>
              </a:rPr>
              <a:t>curricula</a:t>
            </a:r>
            <a:r>
              <a:rPr lang="es">
                <a:solidFill>
                  <a:srgbClr val="0944A1"/>
                </a:solidFill>
              </a:rPr>
              <a:t> during first and second level education</a:t>
            </a:r>
            <a:r>
              <a:rPr lang="es">
                <a:solidFill>
                  <a:srgbClr val="0944A1"/>
                </a:solidFill>
              </a:rPr>
              <a:t>. </a:t>
            </a:r>
            <a:endParaRPr>
              <a:solidFill>
                <a:srgbClr val="0944A1"/>
              </a:solidFill>
            </a:endParaRPr>
          </a:p>
          <a:p>
            <a:pPr indent="0" lvl="0" marL="457200" rtl="0" algn="just">
              <a:spcBef>
                <a:spcPts val="1200"/>
              </a:spcBef>
              <a:spcAft>
                <a:spcPts val="0"/>
              </a:spcAft>
              <a:buNone/>
            </a:pPr>
            <a:r>
              <a:t/>
            </a:r>
            <a:endParaRPr/>
          </a:p>
          <a:p>
            <a:pPr indent="-342900" lvl="0" marL="457200" rtl="0" algn="just">
              <a:spcBef>
                <a:spcPts val="1200"/>
              </a:spcBef>
              <a:spcAft>
                <a:spcPts val="0"/>
              </a:spcAft>
              <a:buClr>
                <a:srgbClr val="B02C20"/>
              </a:buClr>
              <a:buSzPts val="1800"/>
              <a:buChar char="●"/>
            </a:pPr>
            <a:r>
              <a:rPr lang="es">
                <a:solidFill>
                  <a:srgbClr val="B02C20"/>
                </a:solidFill>
              </a:rPr>
              <a:t>Ensure that healthy and sustainably produced food is accessible and affordable for all.</a:t>
            </a:r>
            <a:endParaRPr>
              <a:solidFill>
                <a:srgbClr val="B02C20"/>
              </a:solidFill>
            </a:endParaRPr>
          </a:p>
          <a:p>
            <a:pPr indent="0" lvl="0" marL="0" rtl="0" algn="just">
              <a:spcBef>
                <a:spcPts val="1200"/>
              </a:spcBef>
              <a:spcAft>
                <a:spcPts val="0"/>
              </a:spcAft>
              <a:buNone/>
            </a:pPr>
            <a:r>
              <a:t/>
            </a:r>
            <a:endParaRPr/>
          </a:p>
          <a:p>
            <a:pPr indent="-342900" lvl="0" marL="457200" rtl="0" algn="just">
              <a:spcBef>
                <a:spcPts val="1200"/>
              </a:spcBef>
              <a:spcAft>
                <a:spcPts val="0"/>
              </a:spcAft>
              <a:buClr>
                <a:srgbClr val="0E9453"/>
              </a:buClr>
              <a:buSzPts val="1800"/>
              <a:buChar char="●"/>
            </a:pPr>
            <a:r>
              <a:rPr lang="es">
                <a:solidFill>
                  <a:srgbClr val="0E9453"/>
                </a:solidFill>
              </a:rPr>
              <a:t>Improve agricultural subsidies and increase public investment for producing diverse and healthier foods.</a:t>
            </a:r>
            <a:endParaRPr>
              <a:solidFill>
                <a:srgbClr val="0E9453"/>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