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 id="2147483672" r:id="rId6"/>
  </p:sldMasterIdLst>
  <p:notesMasterIdLst>
    <p:notesMasterId r:id="rId7"/>
  </p:notesMasterIdLst>
  <p:sldIdLst>
    <p:sldId id="256" r:id="rId8"/>
    <p:sldId id="257" r:id="rId9"/>
    <p:sldId id="258" r:id="rId10"/>
    <p:sldId id="259" r:id="rId11"/>
    <p:sldId id="260" r:id="rId12"/>
    <p:sldId id="261"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4" roundtripDataSignature="AMtx7mi/rMzNbC1mRl7r4QPpj9MI2IjJ5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diawaterportal.org/articles/swacchagrahis-frontline-workers-indias-largest-sanitation-program" TargetMode="External"/><Relationship Id="rId3" Type="http://schemas.openxmlformats.org/officeDocument/2006/relationships/hyperlink" Target="https://scroll.in/video/1008455/watch-shah-rukh-khan-and-some-ai-star-in-cadburys-diwali-ad-promoting-hyperlocal-businesse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latin typeface="Calibri"/>
                <a:ea typeface="Calibri"/>
                <a:cs typeface="Calibri"/>
                <a:sym typeface="Calibri"/>
              </a:rPr>
              <a:t>Jane &amp; Miranda</a:t>
            </a:r>
            <a:endParaRPr>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a:solidFill>
                  <a:schemeClr val="dk1"/>
                </a:solidFill>
                <a:latin typeface="Calibri"/>
                <a:ea typeface="Calibri"/>
                <a:cs typeface="Calibri"/>
                <a:sym typeface="Calibri"/>
              </a:rPr>
              <a:t>The global community agreed to reach all children with immunization services in the form of the 2030 Agenda for Sustainable Development (United Nations, 2015). However, vaccine inequity, specifically in terms of vaccine access and utilization, are key issues across the region, especially for children. </a:t>
            </a:r>
            <a:endParaRPr>
              <a:solidFill>
                <a:schemeClr val="dk1"/>
              </a:solidFill>
              <a:latin typeface="Calibri"/>
              <a:ea typeface="Calibri"/>
              <a:cs typeface="Calibri"/>
              <a:sym typeface="Calibri"/>
            </a:endParaRPr>
          </a:p>
          <a:p>
            <a:pPr indent="457200" lvl="0" marL="0" rtl="0" algn="just">
              <a:lnSpc>
                <a:spcPct val="115000"/>
              </a:lnSpc>
              <a:spcBef>
                <a:spcPts val="0"/>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298450" lvl="0" marL="457200" rtl="0" algn="just">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Important Statistics: 1 in 5 children do not receive the vaccines they need </a:t>
            </a:r>
            <a:endParaRPr>
              <a:solidFill>
                <a:schemeClr val="dk1"/>
              </a:solidFill>
              <a:latin typeface="Calibri"/>
              <a:ea typeface="Calibri"/>
              <a:cs typeface="Calibri"/>
              <a:sym typeface="Calibri"/>
            </a:endParaRPr>
          </a:p>
          <a:p>
            <a:pPr indent="0" lvl="0" marL="1371600" rtl="0" algn="just">
              <a:lnSpc>
                <a:spcPct val="115000"/>
              </a:lnSpc>
              <a:spcBef>
                <a:spcPts val="0"/>
              </a:spcBef>
              <a:spcAft>
                <a:spcPts val="0"/>
              </a:spcAft>
              <a:buSzPts val="1100"/>
              <a:buNone/>
            </a:pPr>
            <a:r>
              <a:rPr lang="en">
                <a:solidFill>
                  <a:schemeClr val="dk1"/>
                </a:solidFill>
                <a:latin typeface="Calibri"/>
                <a:ea typeface="Calibri"/>
                <a:cs typeface="Calibri"/>
                <a:sym typeface="Calibri"/>
              </a:rPr>
              <a:t>1.5 million children die each year from vaccine-preventable diseases. </a:t>
            </a:r>
            <a:endParaRPr>
              <a:solidFill>
                <a:schemeClr val="dk1"/>
              </a:solidFill>
              <a:latin typeface="Calibri"/>
              <a:ea typeface="Calibri"/>
              <a:cs typeface="Calibri"/>
              <a:sym typeface="Calibri"/>
            </a:endParaRPr>
          </a:p>
          <a:p>
            <a:pPr indent="-298450" lvl="0" marL="457200" rtl="0" algn="just">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Resources and Wealth: resources are not being distributed optimally. </a:t>
            </a:r>
            <a:endParaRPr>
              <a:solidFill>
                <a:schemeClr val="dk1"/>
              </a:solidFill>
              <a:latin typeface="Calibri"/>
              <a:ea typeface="Calibri"/>
              <a:cs typeface="Calibri"/>
              <a:sym typeface="Calibri"/>
            </a:endParaRPr>
          </a:p>
          <a:p>
            <a:pPr indent="0" lvl="0" marL="914400" rtl="0" algn="just">
              <a:lnSpc>
                <a:spcPct val="115000"/>
              </a:lnSpc>
              <a:spcBef>
                <a:spcPts val="0"/>
              </a:spcBef>
              <a:spcAft>
                <a:spcPts val="0"/>
              </a:spcAft>
              <a:buSzPts val="1100"/>
              <a:buNone/>
            </a:pPr>
            <a:r>
              <a:rPr lang="en">
                <a:solidFill>
                  <a:schemeClr val="dk1"/>
                </a:solidFill>
                <a:latin typeface="Calibri"/>
                <a:ea typeface="Calibri"/>
                <a:cs typeface="Calibri"/>
                <a:sym typeface="Calibri"/>
              </a:rPr>
              <a:t>This is not only an issue in wealthy countries. </a:t>
            </a:r>
            <a:endParaRPr>
              <a:solidFill>
                <a:schemeClr val="dk1"/>
              </a:solidFill>
              <a:latin typeface="Calibri"/>
              <a:ea typeface="Calibri"/>
              <a:cs typeface="Calibri"/>
              <a:sym typeface="Calibri"/>
            </a:endParaRPr>
          </a:p>
          <a:p>
            <a:pPr indent="-298450" lvl="1" marL="1371600" rtl="0" algn="just">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Vaccine inequity is a growing challenge for immunization programs. </a:t>
            </a:r>
            <a:endParaRPr>
              <a:solidFill>
                <a:schemeClr val="dk1"/>
              </a:solidFill>
              <a:latin typeface="Calibri"/>
              <a:ea typeface="Calibri"/>
              <a:cs typeface="Calibri"/>
              <a:sym typeface="Calibri"/>
            </a:endParaRPr>
          </a:p>
          <a:p>
            <a:pPr indent="-298450" lvl="1" marL="1371600" rtl="0" algn="just">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Resources are not being distributed optimally. </a:t>
            </a:r>
            <a:endParaRPr>
              <a:solidFill>
                <a:schemeClr val="dk1"/>
              </a:solidFill>
              <a:latin typeface="Calibri"/>
              <a:ea typeface="Calibri"/>
              <a:cs typeface="Calibri"/>
              <a:sym typeface="Calibri"/>
            </a:endParaRPr>
          </a:p>
          <a:p>
            <a:pPr indent="-298450" lvl="0" marL="457200" rtl="0" algn="just">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Contributing Factors:</a:t>
            </a:r>
            <a:endParaRPr>
              <a:solidFill>
                <a:schemeClr val="dk1"/>
              </a:solidFill>
              <a:latin typeface="Calibri"/>
              <a:ea typeface="Calibri"/>
              <a:cs typeface="Calibri"/>
              <a:sym typeface="Calibri"/>
            </a:endParaRPr>
          </a:p>
          <a:p>
            <a:pPr indent="-298450" lvl="1" marL="1371600" rtl="0" algn="just">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Concerns about safety; negative beliefs based on myths; misinformation; mistrust in the government, health system, or health professionals; costs; and influentials in society.</a:t>
            </a:r>
            <a:endParaRPr>
              <a:solidFill>
                <a:schemeClr val="dk1"/>
              </a:solidFill>
              <a:latin typeface="Calibri"/>
              <a:ea typeface="Calibri"/>
              <a:cs typeface="Calibri"/>
              <a:sym typeface="Calibri"/>
            </a:endParaRPr>
          </a:p>
          <a:p>
            <a:pPr indent="-298450" lvl="0" marL="457200" rtl="0" algn="just">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Communication: </a:t>
            </a:r>
            <a:endParaRPr>
              <a:solidFill>
                <a:schemeClr val="dk1"/>
              </a:solidFill>
              <a:latin typeface="Calibri"/>
              <a:ea typeface="Calibri"/>
              <a:cs typeface="Calibri"/>
              <a:sym typeface="Calibri"/>
            </a:endParaRPr>
          </a:p>
          <a:p>
            <a:pPr indent="-298450" lvl="1" marL="1371600" rtl="0" algn="just">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Effective communication: is key to addressing the concerns and fears surrounding vaccine hesitancy</a:t>
            </a:r>
            <a:endParaRPr>
              <a:solidFill>
                <a:schemeClr val="dk1"/>
              </a:solidFill>
              <a:latin typeface="Calibri"/>
              <a:ea typeface="Calibri"/>
              <a:cs typeface="Calibri"/>
              <a:sym typeface="Calibri"/>
            </a:endParaRPr>
          </a:p>
          <a:p>
            <a:pPr indent="-298450" lvl="0" marL="914400" rtl="0" algn="just">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The Impact of Covid -19: </a:t>
            </a:r>
            <a:endParaRPr>
              <a:solidFill>
                <a:schemeClr val="dk1"/>
              </a:solidFill>
              <a:latin typeface="Calibri"/>
              <a:ea typeface="Calibri"/>
              <a:cs typeface="Calibri"/>
              <a:sym typeface="Calibri"/>
            </a:endParaRPr>
          </a:p>
          <a:p>
            <a:pPr indent="-298450" lvl="1" marL="1371600" rtl="0" algn="just">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UNICEF (2022) </a:t>
            </a:r>
            <a:r>
              <a:rPr lang="en">
                <a:solidFill>
                  <a:srgbClr val="212121"/>
                </a:solidFill>
                <a:highlight>
                  <a:schemeClr val="lt1"/>
                </a:highlight>
                <a:latin typeface="Calibri"/>
                <a:ea typeface="Calibri"/>
                <a:cs typeface="Calibri"/>
                <a:sym typeface="Calibri"/>
              </a:rPr>
              <a:t>India topped the countries where routine immunisation has declined as a result of the COVID-19 pandemic, with more than 3.5 million unprotected children and increased capacity issues within the health system. </a:t>
            </a:r>
            <a:endParaRPr>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t>Sanket</a:t>
            </a:r>
            <a:endParaRPr/>
          </a:p>
          <a:p>
            <a:pPr indent="0" lvl="0" marL="0" rtl="0" algn="l">
              <a:lnSpc>
                <a:spcPct val="115000"/>
              </a:lnSpc>
              <a:spcBef>
                <a:spcPts val="0"/>
              </a:spcBef>
              <a:spcAft>
                <a:spcPts val="0"/>
              </a:spcAft>
              <a:buSzPts val="1100"/>
              <a:buNone/>
            </a:pPr>
            <a:r>
              <a:t/>
            </a:r>
            <a:endParaRPr/>
          </a:p>
          <a:p>
            <a:pPr indent="0" lvl="0" marL="0" rtl="0" algn="l">
              <a:lnSpc>
                <a:spcPct val="115000"/>
              </a:lnSpc>
              <a:spcBef>
                <a:spcPts val="0"/>
              </a:spcBef>
              <a:spcAft>
                <a:spcPts val="0"/>
              </a:spcAft>
              <a:buClr>
                <a:schemeClr val="dk1"/>
              </a:buClr>
              <a:buSzPts val="1100"/>
              <a:buFont typeface="Arial"/>
              <a:buNone/>
            </a:pPr>
            <a:r>
              <a:rPr lang="en"/>
              <a:t>K</a:t>
            </a:r>
            <a:r>
              <a:rPr lang="en"/>
              <a:t>eeping in mind the problem of immunization inequity faced by Indian children, we have made three major recommendations. These three recommendations have been classified in terms of the Mmm matrix.</a:t>
            </a:r>
            <a:endParaRPr/>
          </a:p>
          <a:p>
            <a:pPr indent="-298450" lvl="0" marL="457200" rtl="0" algn="l">
              <a:lnSpc>
                <a:spcPct val="115000"/>
              </a:lnSpc>
              <a:spcBef>
                <a:spcPts val="0"/>
              </a:spcBef>
              <a:spcAft>
                <a:spcPts val="0"/>
              </a:spcAft>
              <a:buSzPts val="1100"/>
              <a:buChar char="-"/>
            </a:pPr>
            <a:r>
              <a:rPr lang="en"/>
              <a:t>Starting with the micro level, we suggest a step-wise incentivization program. </a:t>
            </a:r>
            <a:endParaRPr/>
          </a:p>
          <a:p>
            <a:pPr indent="-298450" lvl="0" marL="457200" rtl="0" algn="l">
              <a:lnSpc>
                <a:spcPct val="115000"/>
              </a:lnSpc>
              <a:spcBef>
                <a:spcPts val="0"/>
              </a:spcBef>
              <a:spcAft>
                <a:spcPts val="0"/>
              </a:spcAft>
              <a:buSzPts val="1100"/>
              <a:buChar char="-"/>
            </a:pPr>
            <a:r>
              <a:rPr lang="en"/>
              <a:t>Then at the meso and macro level, we recommend a program of using social ambassadors. </a:t>
            </a:r>
            <a:endParaRPr/>
          </a:p>
          <a:p>
            <a:pPr indent="-298450" lvl="0" marL="457200" rtl="0" algn="l">
              <a:lnSpc>
                <a:spcPct val="115000"/>
              </a:lnSpc>
              <a:spcBef>
                <a:spcPts val="0"/>
              </a:spcBef>
              <a:spcAft>
                <a:spcPts val="0"/>
              </a:spcAft>
              <a:buSzPts val="1100"/>
              <a:buChar char="-"/>
            </a:pPr>
            <a:r>
              <a:rPr lang="en"/>
              <a:t>Finally at the macro level, we suggest having a strong infrastructure to ensure that vaccines are made accessible</a:t>
            </a:r>
            <a:endParaRPr/>
          </a:p>
        </p:txBody>
      </p:sp>
      <p:sp>
        <p:nvSpPr>
          <p:cNvPr id="261" name="Google Shape;26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Monica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200">
                <a:solidFill>
                  <a:schemeClr val="dk1"/>
                </a:solidFill>
                <a:latin typeface="Calibri"/>
                <a:ea typeface="Calibri"/>
                <a:cs typeface="Calibri"/>
                <a:sym typeface="Calibri"/>
              </a:rPr>
              <a:t>Laura: for our Meso solution we are recommending to utilize the power of Social Connection through a pyramid of social </a:t>
            </a:r>
            <a:r>
              <a:rPr lang="en" sz="1200">
                <a:solidFill>
                  <a:schemeClr val="dk1"/>
                </a:solidFill>
                <a:latin typeface="Calibri"/>
                <a:ea typeface="Calibri"/>
                <a:cs typeface="Calibri"/>
                <a:sym typeface="Calibri"/>
              </a:rPr>
              <a:t>ambassadors. Trained personnel from UNICEF will reach out to different communities to recruit (either voluntarily or as a paid collaboration) ambassadors who would then be educated on childhood immunization  ( themes such as their importance, benefits and safety). These ambassadors will then be tasked with the promotion the “Immunization Incentivization Program” within their unique spheres of connection.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sz="1200" u="sng">
                <a:solidFill>
                  <a:schemeClr val="dk1"/>
                </a:solidFill>
                <a:latin typeface="Calibri"/>
                <a:ea typeface="Calibri"/>
                <a:cs typeface="Calibri"/>
                <a:sym typeface="Calibri"/>
              </a:rPr>
              <a:t>3 Tiers of Ambassadors</a:t>
            </a:r>
            <a:endParaRPr b="1" sz="1200" u="sng">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b="1" lang="en" sz="1200">
                <a:solidFill>
                  <a:schemeClr val="dk1"/>
                </a:solidFill>
                <a:latin typeface="Calibri"/>
                <a:ea typeface="Calibri"/>
                <a:cs typeface="Calibri"/>
                <a:sym typeface="Calibri"/>
              </a:rPr>
              <a:t>1. Local level :</a:t>
            </a:r>
            <a:r>
              <a:rPr lang="en" sz="1200">
                <a:solidFill>
                  <a:schemeClr val="dk1"/>
                </a:solidFill>
                <a:latin typeface="Calibri"/>
                <a:ea typeface="Calibri"/>
                <a:cs typeface="Calibri"/>
                <a:sym typeface="Calibri"/>
              </a:rPr>
              <a:t> Individuals from vulnerable communities themselves will be engaged  each ambassador is assigned to 5 local families and tasked with educating them on the program. This would be modeled on the </a:t>
            </a:r>
            <a:r>
              <a:rPr lang="en" sz="1200" u="sng">
                <a:solidFill>
                  <a:schemeClr val="hlink"/>
                </a:solidFill>
                <a:latin typeface="Calibri"/>
                <a:ea typeface="Calibri"/>
                <a:cs typeface="Calibri"/>
                <a:sym typeface="Calibri"/>
                <a:hlinkClick r:id="rId2"/>
              </a:rPr>
              <a:t>Swacchagrahi</a:t>
            </a:r>
            <a:r>
              <a:rPr lang="en" sz="1200">
                <a:solidFill>
                  <a:schemeClr val="dk1"/>
                </a:solidFill>
                <a:latin typeface="Calibri"/>
                <a:ea typeface="Calibri"/>
                <a:cs typeface="Calibri"/>
                <a:sym typeface="Calibri"/>
              </a:rPr>
              <a:t> </a:t>
            </a:r>
            <a:r>
              <a:rPr lang="en" sz="1200">
                <a:solidFill>
                  <a:schemeClr val="dk1"/>
                </a:solidFill>
                <a:latin typeface="Calibri"/>
                <a:ea typeface="Calibri"/>
                <a:cs typeface="Calibri"/>
                <a:sym typeface="Calibri"/>
              </a:rPr>
              <a:t>strategy. Ambassadors would also report to back to UNCIEF qualitative information on the barriers to access these communities are identifying.</a:t>
            </a:r>
            <a:endParaRPr sz="1200">
              <a:solidFill>
                <a:schemeClr val="dk1"/>
              </a:solidFill>
              <a:latin typeface="Calibri"/>
              <a:ea typeface="Calibri"/>
              <a:cs typeface="Calibri"/>
              <a:sym typeface="Calibri"/>
            </a:endParaRPr>
          </a:p>
          <a:p>
            <a:pPr indent="0" lvl="0" marL="0" rtl="0" algn="ctr">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b="1" lang="en" sz="1200">
                <a:solidFill>
                  <a:schemeClr val="dk1"/>
                </a:solidFill>
                <a:latin typeface="Calibri"/>
                <a:ea typeface="Calibri"/>
                <a:cs typeface="Calibri"/>
                <a:sym typeface="Calibri"/>
              </a:rPr>
              <a:t>2. At the next level of influence </a:t>
            </a:r>
            <a:r>
              <a:rPr lang="en" sz="1200">
                <a:solidFill>
                  <a:schemeClr val="dk1"/>
                </a:solidFill>
                <a:latin typeface="Calibri"/>
                <a:ea typeface="Calibri"/>
                <a:cs typeface="Calibri"/>
                <a:sym typeface="Calibri"/>
              </a:rPr>
              <a:t>community leaders such as religious leaders, teachers, doctors) would be provided through UNICEF  the resources needed to be educated on and promote the immunization program within their communities.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b="1" lang="en" sz="1200">
                <a:solidFill>
                  <a:schemeClr val="dk1"/>
                </a:solidFill>
                <a:latin typeface="Calibri"/>
                <a:ea typeface="Calibri"/>
                <a:cs typeface="Calibri"/>
                <a:sym typeface="Calibri"/>
              </a:rPr>
              <a:t>3.At the final level:  </a:t>
            </a:r>
            <a:r>
              <a:rPr lang="en" sz="1200">
                <a:solidFill>
                  <a:schemeClr val="dk1"/>
                </a:solidFill>
                <a:latin typeface="Calibri"/>
                <a:ea typeface="Calibri"/>
                <a:cs typeface="Calibri"/>
                <a:sym typeface="Calibri"/>
              </a:rPr>
              <a:t>Bollywood is a national phenomenon in India. Each state has a Bollywood celebrity who is the “face” of that state. These celebrities would be educated and engaged to promote the program on their social media and other platforms of choice. This promotion would also include information on when and where the mobile clinics will be   Precedent for the use of  type of influencing to  impact areas such as politics, and stimulating the local economy has been previously  established in India (</a:t>
            </a:r>
            <a:r>
              <a:rPr lang="en" sz="1200" u="sng">
                <a:solidFill>
                  <a:schemeClr val="hlink"/>
                </a:solidFill>
                <a:latin typeface="Calibri"/>
                <a:ea typeface="Calibri"/>
                <a:cs typeface="Calibri"/>
                <a:sym typeface="Calibri"/>
                <a:hlinkClick r:id="rId3"/>
              </a:rPr>
              <a:t>https://scroll.in/video/1008455/watch-shah-rukh-khan-and-some-ai-star-in-cadburys-diwali-ad-promoting-hyperlocal-businesses</a:t>
            </a:r>
            <a:endParaRPr sz="1200" u="sng">
              <a:solidFill>
                <a:schemeClr val="hlink"/>
              </a:solidFill>
              <a:latin typeface="Calibri"/>
              <a:ea typeface="Calibri"/>
              <a:cs typeface="Calibri"/>
              <a:sym typeface="Calibri"/>
            </a:endParaRPr>
          </a:p>
          <a:p>
            <a:pPr indent="0" lvl="0" marL="0" rtl="0" algn="l">
              <a:lnSpc>
                <a:spcPct val="115000"/>
              </a:lnSpc>
              <a:spcBef>
                <a:spcPts val="0"/>
              </a:spcBef>
              <a:spcAft>
                <a:spcPts val="0"/>
              </a:spcAft>
              <a:buSzPts val="1100"/>
              <a:buNone/>
            </a:pPr>
            <a:r>
              <a:t/>
            </a:r>
            <a:endParaRPr sz="1200" u="sng">
              <a:solidFill>
                <a:schemeClr val="hlink"/>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sz="1200">
                <a:solidFill>
                  <a:schemeClr val="dk1"/>
                </a:solidFill>
                <a:latin typeface="Calibri"/>
                <a:ea typeface="Calibri"/>
                <a:cs typeface="Calibri"/>
                <a:sym typeface="Calibri"/>
              </a:rPr>
              <a:t>Photo Credits: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SzPts val="1100"/>
              <a:buNone/>
            </a:pPr>
            <a:r>
              <a:rPr lang="en" sz="1200">
                <a:solidFill>
                  <a:schemeClr val="dk1"/>
                </a:solidFill>
                <a:latin typeface="Calibri"/>
                <a:ea typeface="Calibri"/>
                <a:cs typeface="Calibri"/>
                <a:sym typeface="Calibri"/>
              </a:rPr>
              <a:t>Bollywood Image: Stock Photo Image https://www.shutterstock.com/search/bollywood: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sz="1200">
              <a:latin typeface="Calibri"/>
              <a:ea typeface="Calibri"/>
              <a:cs typeface="Calibri"/>
              <a:sym typeface="Calibri"/>
            </a:endParaRPr>
          </a:p>
        </p:txBody>
      </p:sp>
      <p:sp>
        <p:nvSpPr>
          <p:cNvPr id="294" name="Google Shape;29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latin typeface="Calibri"/>
                <a:ea typeface="Calibri"/>
                <a:cs typeface="Calibri"/>
                <a:sym typeface="Calibri"/>
              </a:rPr>
              <a:t>Hajar</a:t>
            </a:r>
            <a:endParaRPr>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Availability of vaccines at a minimal cost for the beneficiaries.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Arrange mobile clinics with cold storage facilities to reach people in remote areas </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Establish a good data system to identify and follow up children vaccination.</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Organize national vaccination campaigns that moves across cities.</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Use the national media to advertise for the campaign as well as raise awareness of the importance of vaccines.</a:t>
            </a:r>
            <a:endParaRPr>
              <a:solidFill>
                <a:schemeClr val="dk1"/>
              </a:solidFill>
              <a:latin typeface="Calibri"/>
              <a:ea typeface="Calibri"/>
              <a:cs typeface="Calibri"/>
              <a:sym typeface="Calibri"/>
            </a:endParaRPr>
          </a:p>
          <a:p>
            <a:pPr indent="-298450" lvl="0" marL="457200" rtl="0" algn="l">
              <a:lnSpc>
                <a:spcPct val="115000"/>
              </a:lnSpc>
              <a:spcBef>
                <a:spcPts val="0"/>
              </a:spcBef>
              <a:spcAft>
                <a:spcPts val="0"/>
              </a:spcAft>
              <a:buClr>
                <a:schemeClr val="dk1"/>
              </a:buClr>
              <a:buSzPts val="1100"/>
              <a:buFont typeface="Calibri"/>
              <a:buChar char="-"/>
            </a:pPr>
            <a:r>
              <a:rPr lang="en">
                <a:solidFill>
                  <a:schemeClr val="dk1"/>
                </a:solidFill>
                <a:latin typeface="Calibri"/>
                <a:ea typeface="Calibri"/>
                <a:cs typeface="Calibri"/>
                <a:sym typeface="Calibri"/>
              </a:rPr>
              <a:t>Provide training programs on vaccination for healthcare personnel.</a:t>
            </a:r>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 name="Shape 11"/>
        <p:cNvGrpSpPr/>
        <p:nvPr/>
      </p:nvGrpSpPr>
      <p:grpSpPr>
        <a:xfrm>
          <a:off x="0" y="0"/>
          <a:ext cx="0" cy="0"/>
          <a:chOff x="0" y="0"/>
          <a:chExt cx="0" cy="0"/>
        </a:xfrm>
      </p:grpSpPr>
      <p:sp>
        <p:nvSpPr>
          <p:cNvPr id="12" name="Google Shape;12;p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 name="Google Shape;14;p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5" name="Google Shape;15;p8"/>
          <p:cNvSpPr/>
          <p:nvPr>
            <p:ph idx="2" type="pic"/>
          </p:nvPr>
        </p:nvSpPr>
        <p:spPr>
          <a:xfrm>
            <a:off x="5270302" y="0"/>
            <a:ext cx="3634009" cy="5143500"/>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4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41"/>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 name="Google Shape;72;p4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4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4" name="Google Shape;74;p4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42"/>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42"/>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4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4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4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5" name="Shape 85"/>
        <p:cNvGrpSpPr/>
        <p:nvPr/>
      </p:nvGrpSpPr>
      <p:grpSpPr>
        <a:xfrm>
          <a:off x="0" y="0"/>
          <a:ext cx="0" cy="0"/>
          <a:chOff x="0" y="0"/>
          <a:chExt cx="0" cy="0"/>
        </a:xfrm>
      </p:grpSpPr>
      <p:sp>
        <p:nvSpPr>
          <p:cNvPr id="86" name="Google Shape;86;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7" name="Google Shape;87;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8" name="Google Shape;8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9" name="Shape 89"/>
        <p:cNvGrpSpPr/>
        <p:nvPr/>
      </p:nvGrpSpPr>
      <p:grpSpPr>
        <a:xfrm>
          <a:off x="0" y="0"/>
          <a:ext cx="0" cy="0"/>
          <a:chOff x="0" y="0"/>
          <a:chExt cx="0" cy="0"/>
        </a:xfrm>
      </p:grpSpPr>
      <p:sp>
        <p:nvSpPr>
          <p:cNvPr id="90" name="Google Shape;90;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91" name="Google Shape;91;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92" name="Google Shape;9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3" name="Shape 93"/>
        <p:cNvGrpSpPr/>
        <p:nvPr/>
      </p:nvGrpSpPr>
      <p:grpSpPr>
        <a:xfrm>
          <a:off x="0" y="0"/>
          <a:ext cx="0" cy="0"/>
          <a:chOff x="0" y="0"/>
          <a:chExt cx="0" cy="0"/>
        </a:xfrm>
      </p:grpSpPr>
      <p:sp>
        <p:nvSpPr>
          <p:cNvPr id="94" name="Google Shape;94;p1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5" name="Google Shape;95;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6" name="Shape 96"/>
        <p:cNvGrpSpPr/>
        <p:nvPr/>
      </p:nvGrpSpPr>
      <p:grpSpPr>
        <a:xfrm>
          <a:off x="0" y="0"/>
          <a:ext cx="0" cy="0"/>
          <a:chOff x="0" y="0"/>
          <a:chExt cx="0" cy="0"/>
        </a:xfrm>
      </p:grpSpPr>
      <p:sp>
        <p:nvSpPr>
          <p:cNvPr id="97" name="Google Shape;97;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8" name="Google Shape;98;p1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99" name="Google Shape;99;p1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0" name="Google Shape;10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1" name="Shape 101"/>
        <p:cNvGrpSpPr/>
        <p:nvPr/>
      </p:nvGrpSpPr>
      <p:grpSpPr>
        <a:xfrm>
          <a:off x="0" y="0"/>
          <a:ext cx="0" cy="0"/>
          <a:chOff x="0" y="0"/>
          <a:chExt cx="0" cy="0"/>
        </a:xfrm>
      </p:grpSpPr>
      <p:sp>
        <p:nvSpPr>
          <p:cNvPr id="102" name="Google Shape;102;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3" name="Google Shape;10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4" name="Shape 104"/>
        <p:cNvGrpSpPr/>
        <p:nvPr/>
      </p:nvGrpSpPr>
      <p:grpSpPr>
        <a:xfrm>
          <a:off x="0" y="0"/>
          <a:ext cx="0" cy="0"/>
          <a:chOff x="0" y="0"/>
          <a:chExt cx="0" cy="0"/>
        </a:xfrm>
      </p:grpSpPr>
      <p:sp>
        <p:nvSpPr>
          <p:cNvPr id="105" name="Google Shape;105;p1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6" name="Google Shape;106;p1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7" name="Google Shape;10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8" name="Shape 108"/>
        <p:cNvGrpSpPr/>
        <p:nvPr/>
      </p:nvGrpSpPr>
      <p:grpSpPr>
        <a:xfrm>
          <a:off x="0" y="0"/>
          <a:ext cx="0" cy="0"/>
          <a:chOff x="0" y="0"/>
          <a:chExt cx="0" cy="0"/>
        </a:xfrm>
      </p:grpSpPr>
      <p:sp>
        <p:nvSpPr>
          <p:cNvPr id="109" name="Google Shape;109;p1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0" name="Google Shape;11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1" name="Shape 111"/>
        <p:cNvGrpSpPr/>
        <p:nvPr/>
      </p:nvGrpSpPr>
      <p:grpSpPr>
        <a:xfrm>
          <a:off x="0" y="0"/>
          <a:ext cx="0" cy="0"/>
          <a:chOff x="0" y="0"/>
          <a:chExt cx="0" cy="0"/>
        </a:xfrm>
      </p:grpSpPr>
      <p:sp>
        <p:nvSpPr>
          <p:cNvPr id="112" name="Google Shape;112;p1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14" name="Google Shape;114;p1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5" name="Google Shape;115;p1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6" name="Google Shape;11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33"/>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 name="Google Shape;18;p33"/>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9" name="Google Shape;19;p3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p3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 name="Google Shape;21;p3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7" name="Shape 117"/>
        <p:cNvGrpSpPr/>
        <p:nvPr/>
      </p:nvGrpSpPr>
      <p:grpSpPr>
        <a:xfrm>
          <a:off x="0" y="0"/>
          <a:ext cx="0" cy="0"/>
          <a:chOff x="0" y="0"/>
          <a:chExt cx="0" cy="0"/>
        </a:xfrm>
      </p:grpSpPr>
      <p:sp>
        <p:nvSpPr>
          <p:cNvPr id="118" name="Google Shape;118;p2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19" name="Google Shape;11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0" name="Shape 120"/>
        <p:cNvGrpSpPr/>
        <p:nvPr/>
      </p:nvGrpSpPr>
      <p:grpSpPr>
        <a:xfrm>
          <a:off x="0" y="0"/>
          <a:ext cx="0" cy="0"/>
          <a:chOff x="0" y="0"/>
          <a:chExt cx="0" cy="0"/>
        </a:xfrm>
      </p:grpSpPr>
      <p:sp>
        <p:nvSpPr>
          <p:cNvPr id="121" name="Google Shape;121;p2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2" name="Google Shape;122;p2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23" name="Google Shape;123;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4" name="Shape 124"/>
        <p:cNvGrpSpPr/>
        <p:nvPr/>
      </p:nvGrpSpPr>
      <p:grpSpPr>
        <a:xfrm>
          <a:off x="0" y="0"/>
          <a:ext cx="0" cy="0"/>
          <a:chOff x="0" y="0"/>
          <a:chExt cx="0" cy="0"/>
        </a:xfrm>
      </p:grpSpPr>
      <p:sp>
        <p:nvSpPr>
          <p:cNvPr id="125" name="Google Shape;12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2" name="Shape 132"/>
        <p:cNvGrpSpPr/>
        <p:nvPr/>
      </p:nvGrpSpPr>
      <p:grpSpPr>
        <a:xfrm>
          <a:off x="0" y="0"/>
          <a:ext cx="0" cy="0"/>
          <a:chOff x="0" y="0"/>
          <a:chExt cx="0" cy="0"/>
        </a:xfrm>
      </p:grpSpPr>
      <p:sp>
        <p:nvSpPr>
          <p:cNvPr id="133" name="Google Shape;133;p1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4" name="Google Shape;134;p1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5" name="Google Shape;135;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6" name="Google Shape;136;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7" name="Google Shape;137;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8" name="Shape 138"/>
        <p:cNvGrpSpPr/>
        <p:nvPr/>
      </p:nvGrpSpPr>
      <p:grpSpPr>
        <a:xfrm>
          <a:off x="0" y="0"/>
          <a:ext cx="0" cy="0"/>
          <a:chOff x="0" y="0"/>
          <a:chExt cx="0" cy="0"/>
        </a:xfrm>
      </p:grpSpPr>
      <p:sp>
        <p:nvSpPr>
          <p:cNvPr id="139" name="Google Shape;139;p23"/>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0" name="Google Shape;140;p23"/>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1" name="Google Shape;141;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2" name="Google Shape;142;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3" name="Google Shape;143;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4" name="Shape 144"/>
        <p:cNvGrpSpPr/>
        <p:nvPr/>
      </p:nvGrpSpPr>
      <p:grpSpPr>
        <a:xfrm>
          <a:off x="0" y="0"/>
          <a:ext cx="0" cy="0"/>
          <a:chOff x="0" y="0"/>
          <a:chExt cx="0" cy="0"/>
        </a:xfrm>
      </p:grpSpPr>
      <p:sp>
        <p:nvSpPr>
          <p:cNvPr id="145" name="Google Shape;145;p2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6" name="Google Shape;146;p2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47" name="Google Shape;147;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8" name="Google Shape;148;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9" name="Google Shape;149;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0" name="Shape 150"/>
        <p:cNvGrpSpPr/>
        <p:nvPr/>
      </p:nvGrpSpPr>
      <p:grpSpPr>
        <a:xfrm>
          <a:off x="0" y="0"/>
          <a:ext cx="0" cy="0"/>
          <a:chOff x="0" y="0"/>
          <a:chExt cx="0" cy="0"/>
        </a:xfrm>
      </p:grpSpPr>
      <p:sp>
        <p:nvSpPr>
          <p:cNvPr id="151" name="Google Shape;151;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2" name="Google Shape;152;p2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3" name="Google Shape;153;p2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54" name="Google Shape;154;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5" name="Google Shape;155;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6" name="Google Shape;156;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7" name="Shape 157"/>
        <p:cNvGrpSpPr/>
        <p:nvPr/>
      </p:nvGrpSpPr>
      <p:grpSpPr>
        <a:xfrm>
          <a:off x="0" y="0"/>
          <a:ext cx="0" cy="0"/>
          <a:chOff x="0" y="0"/>
          <a:chExt cx="0" cy="0"/>
        </a:xfrm>
      </p:grpSpPr>
      <p:sp>
        <p:nvSpPr>
          <p:cNvPr id="158" name="Google Shape;158;p26"/>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9" name="Google Shape;159;p26"/>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0" name="Google Shape;160;p26"/>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1" name="Google Shape;161;p2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62" name="Google Shape;162;p26"/>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3" name="Google Shape;163;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4" name="Google Shape;164;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5" name="Google Shape;165;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6" name="Shape 166"/>
        <p:cNvGrpSpPr/>
        <p:nvPr/>
      </p:nvGrpSpPr>
      <p:grpSpPr>
        <a:xfrm>
          <a:off x="0" y="0"/>
          <a:ext cx="0" cy="0"/>
          <a:chOff x="0" y="0"/>
          <a:chExt cx="0" cy="0"/>
        </a:xfrm>
      </p:grpSpPr>
      <p:sp>
        <p:nvSpPr>
          <p:cNvPr id="167" name="Google Shape;167;p2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8" name="Google Shape;168;p2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9" name="Google Shape;169;p2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0" name="Google Shape;170;p2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1" name="Shape 171"/>
        <p:cNvGrpSpPr/>
        <p:nvPr/>
      </p:nvGrpSpPr>
      <p:grpSpPr>
        <a:xfrm>
          <a:off x="0" y="0"/>
          <a:ext cx="0" cy="0"/>
          <a:chOff x="0" y="0"/>
          <a:chExt cx="0" cy="0"/>
        </a:xfrm>
      </p:grpSpPr>
      <p:sp>
        <p:nvSpPr>
          <p:cNvPr id="172" name="Google Shape;172;p2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3" name="Google Shape;173;p2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4" name="Google Shape;174;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 name="Google Shape;24;p34"/>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 name="Google Shape;25;p3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p3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7" name="Google Shape;27;p3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5" name="Shape 175"/>
        <p:cNvGrpSpPr/>
        <p:nvPr/>
      </p:nvGrpSpPr>
      <p:grpSpPr>
        <a:xfrm>
          <a:off x="0" y="0"/>
          <a:ext cx="0" cy="0"/>
          <a:chOff x="0" y="0"/>
          <a:chExt cx="0" cy="0"/>
        </a:xfrm>
      </p:grpSpPr>
      <p:sp>
        <p:nvSpPr>
          <p:cNvPr id="176" name="Google Shape;176;p2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7" name="Google Shape;177;p29"/>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78" name="Google Shape;178;p29"/>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79" name="Google Shape;179;p2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0" name="Google Shape;180;p2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1" name="Google Shape;181;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2" name="Shape 182"/>
        <p:cNvGrpSpPr/>
        <p:nvPr/>
      </p:nvGrpSpPr>
      <p:grpSpPr>
        <a:xfrm>
          <a:off x="0" y="0"/>
          <a:ext cx="0" cy="0"/>
          <a:chOff x="0" y="0"/>
          <a:chExt cx="0" cy="0"/>
        </a:xfrm>
      </p:grpSpPr>
      <p:sp>
        <p:nvSpPr>
          <p:cNvPr id="183" name="Google Shape;183;p30"/>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4" name="Google Shape;184;p30"/>
          <p:cNvSpPr/>
          <p:nvPr>
            <p:ph idx="2" type="pic"/>
          </p:nvPr>
        </p:nvSpPr>
        <p:spPr>
          <a:xfrm>
            <a:off x="3887391" y="740569"/>
            <a:ext cx="4629300" cy="3655200"/>
          </a:xfrm>
          <a:prstGeom prst="rect">
            <a:avLst/>
          </a:prstGeom>
          <a:noFill/>
          <a:ln>
            <a:noFill/>
          </a:ln>
        </p:spPr>
      </p:sp>
      <p:sp>
        <p:nvSpPr>
          <p:cNvPr id="185" name="Google Shape;185;p30"/>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86" name="Google Shape;186;p3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7" name="Google Shape;187;p3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8" name="Google Shape;188;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9" name="Shape 189"/>
        <p:cNvGrpSpPr/>
        <p:nvPr/>
      </p:nvGrpSpPr>
      <p:grpSpPr>
        <a:xfrm>
          <a:off x="0" y="0"/>
          <a:ext cx="0" cy="0"/>
          <a:chOff x="0" y="0"/>
          <a:chExt cx="0" cy="0"/>
        </a:xfrm>
      </p:grpSpPr>
      <p:sp>
        <p:nvSpPr>
          <p:cNvPr id="190" name="Google Shape;190;p3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1" name="Google Shape;191;p31"/>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2" name="Google Shape;192;p3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3" name="Google Shape;193;p3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4" name="Google Shape;194;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5" name="Shape 195"/>
        <p:cNvGrpSpPr/>
        <p:nvPr/>
      </p:nvGrpSpPr>
      <p:grpSpPr>
        <a:xfrm>
          <a:off x="0" y="0"/>
          <a:ext cx="0" cy="0"/>
          <a:chOff x="0" y="0"/>
          <a:chExt cx="0" cy="0"/>
        </a:xfrm>
      </p:grpSpPr>
      <p:sp>
        <p:nvSpPr>
          <p:cNvPr id="196" name="Google Shape;196;p32"/>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7" name="Google Shape;197;p32"/>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8" name="Google Shape;198;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99" name="Google Shape;199;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0" name="Google Shape;200;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35"/>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0" name="Google Shape;30;p35"/>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31" name="Google Shape;31;p3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3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 name="Google Shape;33;p3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3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36"/>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 name="Google Shape;37;p36"/>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 name="Google Shape;38;p3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3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 name="Google Shape;40;p3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7"/>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 name="Google Shape;43;p37"/>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4" name="Google Shape;44;p37"/>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5" name="Google Shape;45;p37"/>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6" name="Google Shape;46;p37"/>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7" name="Google Shape;47;p3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 name="Google Shape;48;p3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3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p3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p3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4" name="Google Shape;54;p3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39"/>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39"/>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8" name="Google Shape;58;p39"/>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9" name="Google Shape;59;p3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3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3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40"/>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40"/>
          <p:cNvSpPr/>
          <p:nvPr>
            <p:ph idx="2" type="pic"/>
          </p:nvPr>
        </p:nvSpPr>
        <p:spPr>
          <a:xfrm>
            <a:off x="3887391" y="740569"/>
            <a:ext cx="4629150" cy="3655219"/>
          </a:xfrm>
          <a:prstGeom prst="rect">
            <a:avLst/>
          </a:prstGeom>
          <a:noFill/>
          <a:ln>
            <a:noFill/>
          </a:ln>
        </p:spPr>
      </p:sp>
      <p:sp>
        <p:nvSpPr>
          <p:cNvPr id="65" name="Google Shape;65;p40"/>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6" name="Google Shape;66;p4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4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8" name="Google Shape;68;p4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7"/>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1" name="Shape 81"/>
        <p:cNvGrpSpPr/>
        <p:nvPr/>
      </p:nvGrpSpPr>
      <p:grpSpPr>
        <a:xfrm>
          <a:off x="0" y="0"/>
          <a:ext cx="0" cy="0"/>
          <a:chOff x="0" y="0"/>
          <a:chExt cx="0" cy="0"/>
        </a:xfrm>
      </p:grpSpPr>
      <p:sp>
        <p:nvSpPr>
          <p:cNvPr id="82" name="Google Shape;82;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3" name="Google Shape;83;p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4" name="Google Shape;84;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 name="Shape 126"/>
        <p:cNvGrpSpPr/>
        <p:nvPr/>
      </p:nvGrpSpPr>
      <p:grpSpPr>
        <a:xfrm>
          <a:off x="0" y="0"/>
          <a:ext cx="0" cy="0"/>
          <a:chOff x="0" y="0"/>
          <a:chExt cx="0" cy="0"/>
        </a:xfrm>
      </p:grpSpPr>
      <p:sp>
        <p:nvSpPr>
          <p:cNvPr id="127" name="Google Shape;127;p1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28" name="Google Shape;128;p1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9" name="Google Shape;129;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30" name="Google Shape;130;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31" name="Google Shape;131;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0.jp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2.png"/><Relationship Id="rId5" Type="http://schemas.openxmlformats.org/officeDocument/2006/relationships/image" Target="../media/image7.jpg"/><Relationship Id="rId6" Type="http://schemas.openxmlformats.org/officeDocument/2006/relationships/image" Target="../media/image8.png"/><Relationship Id="rId7"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
          <p:cNvSpPr/>
          <p:nvPr/>
        </p:nvSpPr>
        <p:spPr>
          <a:xfrm>
            <a:off x="-1" y="0"/>
            <a:ext cx="5029200" cy="5143500"/>
          </a:xfrm>
          <a:prstGeom prst="rect">
            <a:avLst/>
          </a:prstGeom>
          <a:solidFill>
            <a:srgbClr val="1EABE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206" name="Google Shape;206;p1"/>
          <p:cNvGrpSpPr/>
          <p:nvPr/>
        </p:nvGrpSpPr>
        <p:grpSpPr>
          <a:xfrm>
            <a:off x="625344" y="337419"/>
            <a:ext cx="3788671" cy="4227002"/>
            <a:chOff x="833792" y="159870"/>
            <a:chExt cx="5051561" cy="5635999"/>
          </a:xfrm>
        </p:grpSpPr>
        <p:grpSp>
          <p:nvGrpSpPr>
            <p:cNvPr id="207" name="Google Shape;207;p1"/>
            <p:cNvGrpSpPr/>
            <p:nvPr/>
          </p:nvGrpSpPr>
          <p:grpSpPr>
            <a:xfrm>
              <a:off x="2324800" y="159870"/>
              <a:ext cx="2055800" cy="1699461"/>
              <a:chOff x="2425337" y="3284431"/>
              <a:chExt cx="1143000" cy="944880"/>
            </a:xfrm>
          </p:grpSpPr>
          <p:grpSp>
            <p:nvGrpSpPr>
              <p:cNvPr id="208" name="Google Shape;208;p1"/>
              <p:cNvGrpSpPr/>
              <p:nvPr/>
            </p:nvGrpSpPr>
            <p:grpSpPr>
              <a:xfrm>
                <a:off x="2425337" y="3467312"/>
                <a:ext cx="106679" cy="434339"/>
                <a:chOff x="2425337" y="3467312"/>
                <a:chExt cx="106679" cy="434339"/>
              </a:xfrm>
            </p:grpSpPr>
            <p:sp>
              <p:nvSpPr>
                <p:cNvPr id="209" name="Google Shape;209;p1"/>
                <p:cNvSpPr/>
                <p:nvPr/>
              </p:nvSpPr>
              <p:spPr>
                <a:xfrm>
                  <a:off x="2425337" y="3703531"/>
                  <a:ext cx="106679" cy="198120"/>
                </a:xfrm>
                <a:custGeom>
                  <a:rect b="b" l="l" r="r" t="t"/>
                  <a:pathLst>
                    <a:path extrusionOk="0" h="198120" w="106679">
                      <a:moveTo>
                        <a:pt x="91440" y="190500"/>
                      </a:moveTo>
                      <a:cubicBezTo>
                        <a:pt x="99060" y="198120"/>
                        <a:pt x="99060" y="198120"/>
                        <a:pt x="106680" y="198120"/>
                      </a:cubicBezTo>
                      <a:cubicBezTo>
                        <a:pt x="106680" y="198120"/>
                        <a:pt x="106680" y="198120"/>
                        <a:pt x="106680" y="190500"/>
                      </a:cubicBezTo>
                      <a:cubicBezTo>
                        <a:pt x="106680" y="160020"/>
                        <a:pt x="68580" y="91440"/>
                        <a:pt x="53340" y="68580"/>
                      </a:cubicBezTo>
                      <a:lnTo>
                        <a:pt x="30480" y="30480"/>
                      </a:lnTo>
                      <a:cubicBezTo>
                        <a:pt x="22860" y="22860"/>
                        <a:pt x="15240" y="0"/>
                        <a:pt x="7620" y="0"/>
                      </a:cubicBezTo>
                      <a:cubicBezTo>
                        <a:pt x="0" y="0"/>
                        <a:pt x="0" y="7620"/>
                        <a:pt x="0" y="7620"/>
                      </a:cubicBezTo>
                      <a:cubicBezTo>
                        <a:pt x="0" y="60960"/>
                        <a:pt x="22860" y="129540"/>
                        <a:pt x="60960" y="167640"/>
                      </a:cubicBezTo>
                      <a:lnTo>
                        <a:pt x="91440" y="19050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0" name="Google Shape;210;p1"/>
                <p:cNvSpPr/>
                <p:nvPr/>
              </p:nvSpPr>
              <p:spPr>
                <a:xfrm>
                  <a:off x="2448197" y="3566372"/>
                  <a:ext cx="60959" cy="213359"/>
                </a:xfrm>
                <a:custGeom>
                  <a:rect b="b" l="l" r="r" t="t"/>
                  <a:pathLst>
                    <a:path extrusionOk="0" h="213359" w="60959">
                      <a:moveTo>
                        <a:pt x="53340" y="213360"/>
                      </a:moveTo>
                      <a:cubicBezTo>
                        <a:pt x="60960" y="213360"/>
                        <a:pt x="60960" y="198120"/>
                        <a:pt x="60960" y="190500"/>
                      </a:cubicBezTo>
                      <a:cubicBezTo>
                        <a:pt x="60960" y="144780"/>
                        <a:pt x="53340" y="99060"/>
                        <a:pt x="38100" y="60960"/>
                      </a:cubicBezTo>
                      <a:cubicBezTo>
                        <a:pt x="38100" y="53340"/>
                        <a:pt x="22860" y="0"/>
                        <a:pt x="15240" y="0"/>
                      </a:cubicBezTo>
                      <a:cubicBezTo>
                        <a:pt x="7620" y="0"/>
                        <a:pt x="0" y="60960"/>
                        <a:pt x="0" y="68580"/>
                      </a:cubicBezTo>
                      <a:cubicBezTo>
                        <a:pt x="0" y="99060"/>
                        <a:pt x="7620" y="137160"/>
                        <a:pt x="15240" y="167640"/>
                      </a:cubicBezTo>
                      <a:cubicBezTo>
                        <a:pt x="22860" y="167640"/>
                        <a:pt x="38100" y="213360"/>
                        <a:pt x="53340" y="21336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1" name="Google Shape;211;p1"/>
                <p:cNvSpPr/>
                <p:nvPr/>
              </p:nvSpPr>
              <p:spPr>
                <a:xfrm>
                  <a:off x="2490927" y="3467312"/>
                  <a:ext cx="41089" cy="190500"/>
                </a:xfrm>
                <a:custGeom>
                  <a:rect b="b" l="l" r="r" t="t"/>
                  <a:pathLst>
                    <a:path extrusionOk="0" h="190500" w="41089">
                      <a:moveTo>
                        <a:pt x="18229" y="190500"/>
                      </a:moveTo>
                      <a:cubicBezTo>
                        <a:pt x="33469" y="190500"/>
                        <a:pt x="41089" y="91440"/>
                        <a:pt x="41089" y="83820"/>
                      </a:cubicBezTo>
                      <a:cubicBezTo>
                        <a:pt x="41089" y="76200"/>
                        <a:pt x="41089" y="0"/>
                        <a:pt x="25849" y="0"/>
                      </a:cubicBezTo>
                      <a:cubicBezTo>
                        <a:pt x="18229" y="0"/>
                        <a:pt x="10609" y="30480"/>
                        <a:pt x="10609" y="38100"/>
                      </a:cubicBezTo>
                      <a:cubicBezTo>
                        <a:pt x="2989" y="60960"/>
                        <a:pt x="2989" y="83820"/>
                        <a:pt x="2989" y="106680"/>
                      </a:cubicBezTo>
                      <a:cubicBezTo>
                        <a:pt x="-4631" y="106680"/>
                        <a:pt x="2989" y="190500"/>
                        <a:pt x="18229" y="19050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nvGrpSpPr>
              <p:cNvPr id="212" name="Google Shape;212;p1"/>
              <p:cNvGrpSpPr/>
              <p:nvPr/>
            </p:nvGrpSpPr>
            <p:grpSpPr>
              <a:xfrm>
                <a:off x="2448197" y="3284431"/>
                <a:ext cx="1120140" cy="944880"/>
                <a:chOff x="2448197" y="3284431"/>
                <a:chExt cx="1120140" cy="944880"/>
              </a:xfrm>
            </p:grpSpPr>
            <p:sp>
              <p:nvSpPr>
                <p:cNvPr id="213" name="Google Shape;213;p1"/>
                <p:cNvSpPr/>
                <p:nvPr/>
              </p:nvSpPr>
              <p:spPr>
                <a:xfrm>
                  <a:off x="2653937" y="4092152"/>
                  <a:ext cx="674158" cy="137159"/>
                </a:xfrm>
                <a:custGeom>
                  <a:rect b="b" l="l" r="r" t="t"/>
                  <a:pathLst>
                    <a:path extrusionOk="0" h="137159" w="674158">
                      <a:moveTo>
                        <a:pt x="647700" y="22860"/>
                      </a:moveTo>
                      <a:cubicBezTo>
                        <a:pt x="594360" y="7620"/>
                        <a:pt x="541020" y="0"/>
                        <a:pt x="487680" y="0"/>
                      </a:cubicBezTo>
                      <a:cubicBezTo>
                        <a:pt x="441960" y="0"/>
                        <a:pt x="388620" y="7620"/>
                        <a:pt x="342900" y="22860"/>
                      </a:cubicBezTo>
                      <a:cubicBezTo>
                        <a:pt x="297180" y="7620"/>
                        <a:pt x="251460" y="0"/>
                        <a:pt x="205740" y="0"/>
                      </a:cubicBezTo>
                      <a:cubicBezTo>
                        <a:pt x="167640" y="0"/>
                        <a:pt x="129540" y="7620"/>
                        <a:pt x="91440" y="15240"/>
                      </a:cubicBezTo>
                      <a:lnTo>
                        <a:pt x="45720" y="22860"/>
                      </a:lnTo>
                      <a:cubicBezTo>
                        <a:pt x="38100" y="22860"/>
                        <a:pt x="0" y="30480"/>
                        <a:pt x="0" y="38100"/>
                      </a:cubicBezTo>
                      <a:lnTo>
                        <a:pt x="0" y="38100"/>
                      </a:lnTo>
                      <a:lnTo>
                        <a:pt x="7620" y="45720"/>
                      </a:lnTo>
                      <a:lnTo>
                        <a:pt x="38100" y="53340"/>
                      </a:lnTo>
                      <a:cubicBezTo>
                        <a:pt x="68580" y="60960"/>
                        <a:pt x="99060" y="68580"/>
                        <a:pt x="129540" y="68580"/>
                      </a:cubicBezTo>
                      <a:cubicBezTo>
                        <a:pt x="175260" y="68580"/>
                        <a:pt x="205740" y="60960"/>
                        <a:pt x="236220" y="22860"/>
                      </a:cubicBezTo>
                      <a:lnTo>
                        <a:pt x="243840" y="15240"/>
                      </a:lnTo>
                      <a:cubicBezTo>
                        <a:pt x="274320" y="15240"/>
                        <a:pt x="297180" y="22860"/>
                        <a:pt x="320040" y="30480"/>
                      </a:cubicBezTo>
                      <a:cubicBezTo>
                        <a:pt x="274320" y="60960"/>
                        <a:pt x="228600" y="83820"/>
                        <a:pt x="198120" y="121920"/>
                      </a:cubicBezTo>
                      <a:lnTo>
                        <a:pt x="213360" y="137160"/>
                      </a:lnTo>
                      <a:cubicBezTo>
                        <a:pt x="228600" y="121920"/>
                        <a:pt x="243840" y="106680"/>
                        <a:pt x="259080" y="99060"/>
                      </a:cubicBezTo>
                      <a:cubicBezTo>
                        <a:pt x="274320" y="91440"/>
                        <a:pt x="327660" y="53340"/>
                        <a:pt x="342900" y="53340"/>
                      </a:cubicBezTo>
                      <a:cubicBezTo>
                        <a:pt x="358140" y="53340"/>
                        <a:pt x="426720" y="106680"/>
                        <a:pt x="441960" y="114300"/>
                      </a:cubicBezTo>
                      <a:lnTo>
                        <a:pt x="457200" y="129540"/>
                      </a:lnTo>
                      <a:lnTo>
                        <a:pt x="464820" y="137160"/>
                      </a:lnTo>
                      <a:lnTo>
                        <a:pt x="480060" y="121920"/>
                      </a:lnTo>
                      <a:lnTo>
                        <a:pt x="472440" y="114300"/>
                      </a:lnTo>
                      <a:cubicBezTo>
                        <a:pt x="441960" y="83820"/>
                        <a:pt x="403860" y="60960"/>
                        <a:pt x="358140" y="38100"/>
                      </a:cubicBezTo>
                      <a:cubicBezTo>
                        <a:pt x="381000" y="30480"/>
                        <a:pt x="411480" y="22860"/>
                        <a:pt x="434340" y="22860"/>
                      </a:cubicBezTo>
                      <a:lnTo>
                        <a:pt x="441960" y="22860"/>
                      </a:lnTo>
                      <a:cubicBezTo>
                        <a:pt x="457200" y="60960"/>
                        <a:pt x="510540" y="76200"/>
                        <a:pt x="541020" y="76200"/>
                      </a:cubicBezTo>
                      <a:cubicBezTo>
                        <a:pt x="556260" y="76200"/>
                        <a:pt x="670560" y="60960"/>
                        <a:pt x="670560" y="45720"/>
                      </a:cubicBezTo>
                      <a:cubicBezTo>
                        <a:pt x="685800" y="30480"/>
                        <a:pt x="647700" y="22860"/>
                        <a:pt x="647700" y="2286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4" name="Google Shape;214;p1"/>
                <p:cNvSpPr/>
                <p:nvPr/>
              </p:nvSpPr>
              <p:spPr>
                <a:xfrm>
                  <a:off x="2653937" y="3916891"/>
                  <a:ext cx="137159" cy="167640"/>
                </a:xfrm>
                <a:custGeom>
                  <a:rect b="b" l="l" r="r" t="t"/>
                  <a:pathLst>
                    <a:path extrusionOk="0" h="167640" w="137159">
                      <a:moveTo>
                        <a:pt x="15240" y="7620"/>
                      </a:moveTo>
                      <a:lnTo>
                        <a:pt x="7620" y="0"/>
                      </a:lnTo>
                      <a:cubicBezTo>
                        <a:pt x="0" y="0"/>
                        <a:pt x="0" y="7620"/>
                        <a:pt x="0" y="7620"/>
                      </a:cubicBezTo>
                      <a:cubicBezTo>
                        <a:pt x="0" y="45720"/>
                        <a:pt x="7620" y="76200"/>
                        <a:pt x="30480" y="106680"/>
                      </a:cubicBezTo>
                      <a:cubicBezTo>
                        <a:pt x="45720" y="137160"/>
                        <a:pt x="83820" y="167640"/>
                        <a:pt x="121920" y="167640"/>
                      </a:cubicBezTo>
                      <a:cubicBezTo>
                        <a:pt x="129540" y="167640"/>
                        <a:pt x="137160" y="167640"/>
                        <a:pt x="137160" y="160020"/>
                      </a:cubicBezTo>
                      <a:cubicBezTo>
                        <a:pt x="137160" y="129540"/>
                        <a:pt x="53340" y="38100"/>
                        <a:pt x="30480" y="15240"/>
                      </a:cubicBezTo>
                      <a:lnTo>
                        <a:pt x="15240" y="762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5" name="Google Shape;215;p1"/>
                <p:cNvSpPr/>
                <p:nvPr/>
              </p:nvSpPr>
              <p:spPr>
                <a:xfrm>
                  <a:off x="2509157" y="4000712"/>
                  <a:ext cx="220980" cy="106679"/>
                </a:xfrm>
                <a:custGeom>
                  <a:rect b="b" l="l" r="r" t="t"/>
                  <a:pathLst>
                    <a:path extrusionOk="0" h="106679" w="220980">
                      <a:moveTo>
                        <a:pt x="220980" y="91440"/>
                      </a:moveTo>
                      <a:cubicBezTo>
                        <a:pt x="220980" y="68580"/>
                        <a:pt x="30480" y="0"/>
                        <a:pt x="7620" y="0"/>
                      </a:cubicBezTo>
                      <a:cubicBezTo>
                        <a:pt x="7620" y="0"/>
                        <a:pt x="0" y="0"/>
                        <a:pt x="0" y="7620"/>
                      </a:cubicBezTo>
                      <a:cubicBezTo>
                        <a:pt x="0" y="15240"/>
                        <a:pt x="45720" y="53340"/>
                        <a:pt x="53340" y="60960"/>
                      </a:cubicBezTo>
                      <a:cubicBezTo>
                        <a:pt x="83820" y="83820"/>
                        <a:pt x="121920" y="106680"/>
                        <a:pt x="167640" y="106680"/>
                      </a:cubicBezTo>
                      <a:cubicBezTo>
                        <a:pt x="175260" y="106680"/>
                        <a:pt x="220980" y="106680"/>
                        <a:pt x="220980" y="9144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6" name="Google Shape;216;p1"/>
                <p:cNvSpPr/>
                <p:nvPr/>
              </p:nvSpPr>
              <p:spPr>
                <a:xfrm>
                  <a:off x="2592976" y="3825451"/>
                  <a:ext cx="68580" cy="213360"/>
                </a:xfrm>
                <a:custGeom>
                  <a:rect b="b" l="l" r="r" t="t"/>
                  <a:pathLst>
                    <a:path extrusionOk="0" h="213360" w="68580">
                      <a:moveTo>
                        <a:pt x="60960" y="213360"/>
                      </a:moveTo>
                      <a:cubicBezTo>
                        <a:pt x="68580" y="213360"/>
                        <a:pt x="68580" y="205740"/>
                        <a:pt x="68580" y="205740"/>
                      </a:cubicBezTo>
                      <a:cubicBezTo>
                        <a:pt x="68580" y="167640"/>
                        <a:pt x="60960" y="129540"/>
                        <a:pt x="53340" y="99060"/>
                      </a:cubicBezTo>
                      <a:cubicBezTo>
                        <a:pt x="53340" y="91440"/>
                        <a:pt x="30480" y="0"/>
                        <a:pt x="15240" y="0"/>
                      </a:cubicBezTo>
                      <a:cubicBezTo>
                        <a:pt x="7620" y="0"/>
                        <a:pt x="0" y="76200"/>
                        <a:pt x="0" y="91440"/>
                      </a:cubicBezTo>
                      <a:cubicBezTo>
                        <a:pt x="0" y="114300"/>
                        <a:pt x="0" y="144780"/>
                        <a:pt x="15240" y="167640"/>
                      </a:cubicBezTo>
                      <a:cubicBezTo>
                        <a:pt x="22860" y="167640"/>
                        <a:pt x="45720" y="213360"/>
                        <a:pt x="60960" y="21336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7" name="Google Shape;217;p1"/>
                <p:cNvSpPr/>
                <p:nvPr/>
              </p:nvSpPr>
              <p:spPr>
                <a:xfrm>
                  <a:off x="2448197" y="3848312"/>
                  <a:ext cx="167640" cy="173354"/>
                </a:xfrm>
                <a:custGeom>
                  <a:rect b="b" l="l" r="r" t="t"/>
                  <a:pathLst>
                    <a:path extrusionOk="0" h="173354" w="167640">
                      <a:moveTo>
                        <a:pt x="167640" y="167640"/>
                      </a:moveTo>
                      <a:cubicBezTo>
                        <a:pt x="167640" y="137160"/>
                        <a:pt x="22860" y="0"/>
                        <a:pt x="0" y="0"/>
                      </a:cubicBezTo>
                      <a:cubicBezTo>
                        <a:pt x="0" y="0"/>
                        <a:pt x="0" y="0"/>
                        <a:pt x="0" y="7620"/>
                      </a:cubicBezTo>
                      <a:cubicBezTo>
                        <a:pt x="0" y="30480"/>
                        <a:pt x="38100" y="83820"/>
                        <a:pt x="45720" y="99060"/>
                      </a:cubicBezTo>
                      <a:cubicBezTo>
                        <a:pt x="68580" y="129540"/>
                        <a:pt x="121920" y="175260"/>
                        <a:pt x="167640" y="167640"/>
                      </a:cubicBezTo>
                      <a:cubicBezTo>
                        <a:pt x="167640" y="175260"/>
                        <a:pt x="167640" y="175260"/>
                        <a:pt x="167640" y="16764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8" name="Google Shape;218;p1"/>
                <p:cNvSpPr/>
                <p:nvPr/>
              </p:nvSpPr>
              <p:spPr>
                <a:xfrm>
                  <a:off x="2544399" y="3718772"/>
                  <a:ext cx="56197" cy="213359"/>
                </a:xfrm>
                <a:custGeom>
                  <a:rect b="b" l="l" r="r" t="t"/>
                  <a:pathLst>
                    <a:path extrusionOk="0" h="213359" w="56197">
                      <a:moveTo>
                        <a:pt x="25717" y="213360"/>
                      </a:moveTo>
                      <a:cubicBezTo>
                        <a:pt x="33338" y="213360"/>
                        <a:pt x="33338" y="205740"/>
                        <a:pt x="33338" y="198120"/>
                      </a:cubicBezTo>
                      <a:lnTo>
                        <a:pt x="40957" y="167640"/>
                      </a:lnTo>
                      <a:cubicBezTo>
                        <a:pt x="56198" y="121920"/>
                        <a:pt x="56198" y="76200"/>
                        <a:pt x="56198" y="22860"/>
                      </a:cubicBezTo>
                      <a:cubicBezTo>
                        <a:pt x="56198" y="15240"/>
                        <a:pt x="56198" y="0"/>
                        <a:pt x="48577" y="0"/>
                      </a:cubicBezTo>
                      <a:cubicBezTo>
                        <a:pt x="40957" y="0"/>
                        <a:pt x="25717" y="45720"/>
                        <a:pt x="18098" y="45720"/>
                      </a:cubicBezTo>
                      <a:cubicBezTo>
                        <a:pt x="10477" y="68580"/>
                        <a:pt x="2857" y="99060"/>
                        <a:pt x="2857" y="121920"/>
                      </a:cubicBezTo>
                      <a:cubicBezTo>
                        <a:pt x="-4762" y="137160"/>
                        <a:pt x="2857" y="213360"/>
                        <a:pt x="25717" y="21336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9" name="Google Shape;219;p1"/>
                <p:cNvSpPr/>
                <p:nvPr/>
              </p:nvSpPr>
              <p:spPr>
                <a:xfrm>
                  <a:off x="2514871" y="3634951"/>
                  <a:ext cx="78104" cy="182879"/>
                </a:xfrm>
                <a:custGeom>
                  <a:rect b="b" l="l" r="r" t="t"/>
                  <a:pathLst>
                    <a:path extrusionOk="0" h="182879" w="78104">
                      <a:moveTo>
                        <a:pt x="9525" y="182880"/>
                      </a:moveTo>
                      <a:cubicBezTo>
                        <a:pt x="32385" y="182880"/>
                        <a:pt x="78105" y="30480"/>
                        <a:pt x="78105" y="0"/>
                      </a:cubicBezTo>
                      <a:lnTo>
                        <a:pt x="78105" y="0"/>
                      </a:lnTo>
                      <a:cubicBezTo>
                        <a:pt x="70485" y="0"/>
                        <a:pt x="47625" y="30480"/>
                        <a:pt x="47625" y="30480"/>
                      </a:cubicBezTo>
                      <a:cubicBezTo>
                        <a:pt x="24765" y="68580"/>
                        <a:pt x="1905" y="106680"/>
                        <a:pt x="1905" y="144780"/>
                      </a:cubicBezTo>
                      <a:cubicBezTo>
                        <a:pt x="1905" y="152400"/>
                        <a:pt x="-5715" y="182880"/>
                        <a:pt x="9525" y="18288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0" name="Google Shape;220;p1"/>
                <p:cNvSpPr/>
                <p:nvPr/>
              </p:nvSpPr>
              <p:spPr>
                <a:xfrm>
                  <a:off x="2516776" y="3543512"/>
                  <a:ext cx="99060" cy="160019"/>
                </a:xfrm>
                <a:custGeom>
                  <a:rect b="b" l="l" r="r" t="t"/>
                  <a:pathLst>
                    <a:path extrusionOk="0" h="160019" w="99060">
                      <a:moveTo>
                        <a:pt x="7620" y="152400"/>
                      </a:moveTo>
                      <a:lnTo>
                        <a:pt x="22860" y="137160"/>
                      </a:lnTo>
                      <a:cubicBezTo>
                        <a:pt x="45720" y="114300"/>
                        <a:pt x="99060" y="30480"/>
                        <a:pt x="99060" y="0"/>
                      </a:cubicBezTo>
                      <a:lnTo>
                        <a:pt x="99060" y="0"/>
                      </a:lnTo>
                      <a:cubicBezTo>
                        <a:pt x="83820" y="0"/>
                        <a:pt x="45720" y="38100"/>
                        <a:pt x="38100" y="53340"/>
                      </a:cubicBezTo>
                      <a:cubicBezTo>
                        <a:pt x="15240" y="83820"/>
                        <a:pt x="0" y="114300"/>
                        <a:pt x="0" y="152400"/>
                      </a:cubicBezTo>
                      <a:lnTo>
                        <a:pt x="0" y="160020"/>
                      </a:lnTo>
                      <a:cubicBezTo>
                        <a:pt x="0" y="160020"/>
                        <a:pt x="7620" y="152400"/>
                        <a:pt x="7620" y="15240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1" name="Google Shape;221;p1"/>
                <p:cNvSpPr/>
                <p:nvPr/>
              </p:nvSpPr>
              <p:spPr>
                <a:xfrm>
                  <a:off x="2533921" y="3444451"/>
                  <a:ext cx="104775" cy="144779"/>
                </a:xfrm>
                <a:custGeom>
                  <a:rect b="b" l="l" r="r" t="t"/>
                  <a:pathLst>
                    <a:path extrusionOk="0" h="144779" w="104775">
                      <a:moveTo>
                        <a:pt x="5715" y="144780"/>
                      </a:moveTo>
                      <a:cubicBezTo>
                        <a:pt x="20955" y="144780"/>
                        <a:pt x="51435" y="106680"/>
                        <a:pt x="59055" y="99060"/>
                      </a:cubicBezTo>
                      <a:cubicBezTo>
                        <a:pt x="74295" y="83820"/>
                        <a:pt x="104775" y="30480"/>
                        <a:pt x="104775" y="7620"/>
                      </a:cubicBezTo>
                      <a:lnTo>
                        <a:pt x="104775" y="0"/>
                      </a:lnTo>
                      <a:lnTo>
                        <a:pt x="104775" y="0"/>
                      </a:lnTo>
                      <a:lnTo>
                        <a:pt x="89535" y="15240"/>
                      </a:lnTo>
                      <a:cubicBezTo>
                        <a:pt x="51435" y="38100"/>
                        <a:pt x="-1905" y="99060"/>
                        <a:pt x="5715" y="144780"/>
                      </a:cubicBezTo>
                      <a:cubicBezTo>
                        <a:pt x="-1905" y="144780"/>
                        <a:pt x="-1905" y="144780"/>
                        <a:pt x="5715" y="14478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2" name="Google Shape;222;p1"/>
                <p:cNvSpPr/>
                <p:nvPr/>
              </p:nvSpPr>
              <p:spPr>
                <a:xfrm>
                  <a:off x="2532016" y="3383492"/>
                  <a:ext cx="83820" cy="144779"/>
                </a:xfrm>
                <a:custGeom>
                  <a:rect b="b" l="l" r="r" t="t"/>
                  <a:pathLst>
                    <a:path extrusionOk="0" h="144779" w="83820">
                      <a:moveTo>
                        <a:pt x="7620" y="144780"/>
                      </a:moveTo>
                      <a:cubicBezTo>
                        <a:pt x="7620" y="144780"/>
                        <a:pt x="15240" y="144780"/>
                        <a:pt x="15240" y="137160"/>
                      </a:cubicBezTo>
                      <a:lnTo>
                        <a:pt x="22860" y="129540"/>
                      </a:lnTo>
                      <a:cubicBezTo>
                        <a:pt x="45720" y="106680"/>
                        <a:pt x="68580" y="68580"/>
                        <a:pt x="76200" y="38100"/>
                      </a:cubicBezTo>
                      <a:lnTo>
                        <a:pt x="83820" y="15240"/>
                      </a:lnTo>
                      <a:lnTo>
                        <a:pt x="83820" y="7620"/>
                      </a:lnTo>
                      <a:lnTo>
                        <a:pt x="83820" y="0"/>
                      </a:lnTo>
                      <a:cubicBezTo>
                        <a:pt x="76200" y="0"/>
                        <a:pt x="45720" y="30480"/>
                        <a:pt x="38100" y="38100"/>
                      </a:cubicBezTo>
                      <a:cubicBezTo>
                        <a:pt x="15240" y="60960"/>
                        <a:pt x="0" y="99060"/>
                        <a:pt x="0" y="129540"/>
                      </a:cubicBezTo>
                      <a:cubicBezTo>
                        <a:pt x="0" y="137160"/>
                        <a:pt x="7620" y="144780"/>
                        <a:pt x="7620" y="14478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3" name="Google Shape;223;p1"/>
                <p:cNvSpPr/>
                <p:nvPr/>
              </p:nvSpPr>
              <p:spPr>
                <a:xfrm>
                  <a:off x="3202576" y="3916891"/>
                  <a:ext cx="137160" cy="175260"/>
                </a:xfrm>
                <a:custGeom>
                  <a:rect b="b" l="l" r="r" t="t"/>
                  <a:pathLst>
                    <a:path extrusionOk="0" h="175260" w="137160">
                      <a:moveTo>
                        <a:pt x="137160" y="0"/>
                      </a:moveTo>
                      <a:cubicBezTo>
                        <a:pt x="121920" y="0"/>
                        <a:pt x="0" y="144780"/>
                        <a:pt x="0" y="167640"/>
                      </a:cubicBezTo>
                      <a:cubicBezTo>
                        <a:pt x="0" y="175260"/>
                        <a:pt x="7620" y="175260"/>
                        <a:pt x="7620" y="175260"/>
                      </a:cubicBezTo>
                      <a:cubicBezTo>
                        <a:pt x="91440" y="175260"/>
                        <a:pt x="137160" y="83820"/>
                        <a:pt x="137160" y="0"/>
                      </a:cubicBezTo>
                      <a:cubicBezTo>
                        <a:pt x="137160" y="7620"/>
                        <a:pt x="137160" y="0"/>
                        <a:pt x="137160"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4" name="Google Shape;224;p1"/>
                <p:cNvSpPr/>
                <p:nvPr/>
              </p:nvSpPr>
              <p:spPr>
                <a:xfrm>
                  <a:off x="3263537" y="4008331"/>
                  <a:ext cx="224366" cy="106680"/>
                </a:xfrm>
                <a:custGeom>
                  <a:rect b="b" l="l" r="r" t="t"/>
                  <a:pathLst>
                    <a:path extrusionOk="0" h="106680" w="224366">
                      <a:moveTo>
                        <a:pt x="220980" y="0"/>
                      </a:moveTo>
                      <a:cubicBezTo>
                        <a:pt x="182880" y="0"/>
                        <a:pt x="68580" y="45720"/>
                        <a:pt x="38100" y="60960"/>
                      </a:cubicBezTo>
                      <a:lnTo>
                        <a:pt x="15240" y="76200"/>
                      </a:lnTo>
                      <a:cubicBezTo>
                        <a:pt x="7620" y="76200"/>
                        <a:pt x="0" y="83820"/>
                        <a:pt x="0" y="91440"/>
                      </a:cubicBezTo>
                      <a:cubicBezTo>
                        <a:pt x="0" y="106680"/>
                        <a:pt x="45720" y="106680"/>
                        <a:pt x="45720" y="106680"/>
                      </a:cubicBezTo>
                      <a:cubicBezTo>
                        <a:pt x="83820" y="106680"/>
                        <a:pt x="121920" y="91440"/>
                        <a:pt x="152400" y="76200"/>
                      </a:cubicBezTo>
                      <a:cubicBezTo>
                        <a:pt x="167640" y="60960"/>
                        <a:pt x="228600" y="15240"/>
                        <a:pt x="220980" y="0"/>
                      </a:cubicBezTo>
                      <a:cubicBezTo>
                        <a:pt x="228600" y="0"/>
                        <a:pt x="220980" y="0"/>
                        <a:pt x="220980"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5" name="Google Shape;225;p1"/>
                <p:cNvSpPr/>
                <p:nvPr/>
              </p:nvSpPr>
              <p:spPr>
                <a:xfrm>
                  <a:off x="3332116" y="3825451"/>
                  <a:ext cx="68580" cy="213360"/>
                </a:xfrm>
                <a:custGeom>
                  <a:rect b="b" l="l" r="r" t="t"/>
                  <a:pathLst>
                    <a:path extrusionOk="0" h="213360" w="68580">
                      <a:moveTo>
                        <a:pt x="7620" y="213360"/>
                      </a:moveTo>
                      <a:cubicBezTo>
                        <a:pt x="15240" y="213360"/>
                        <a:pt x="15240" y="213360"/>
                        <a:pt x="7620" y="213360"/>
                      </a:cubicBezTo>
                      <a:lnTo>
                        <a:pt x="22860" y="198120"/>
                      </a:lnTo>
                      <a:cubicBezTo>
                        <a:pt x="53340" y="167640"/>
                        <a:pt x="68580" y="121920"/>
                        <a:pt x="68580" y="76200"/>
                      </a:cubicBezTo>
                      <a:cubicBezTo>
                        <a:pt x="68580" y="68580"/>
                        <a:pt x="68580" y="53340"/>
                        <a:pt x="68580" y="45720"/>
                      </a:cubicBezTo>
                      <a:lnTo>
                        <a:pt x="60960" y="15240"/>
                      </a:lnTo>
                      <a:cubicBezTo>
                        <a:pt x="60960" y="15240"/>
                        <a:pt x="60960" y="0"/>
                        <a:pt x="53340" y="0"/>
                      </a:cubicBezTo>
                      <a:cubicBezTo>
                        <a:pt x="45720" y="0"/>
                        <a:pt x="30480" y="45720"/>
                        <a:pt x="30480" y="53340"/>
                      </a:cubicBezTo>
                      <a:cubicBezTo>
                        <a:pt x="15240" y="99060"/>
                        <a:pt x="0" y="152400"/>
                        <a:pt x="0" y="205740"/>
                      </a:cubicBezTo>
                      <a:lnTo>
                        <a:pt x="0" y="213360"/>
                      </a:lnTo>
                      <a:cubicBezTo>
                        <a:pt x="7620" y="205740"/>
                        <a:pt x="7620" y="213360"/>
                        <a:pt x="7620" y="21336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6" name="Google Shape;226;p1"/>
                <p:cNvSpPr/>
                <p:nvPr/>
              </p:nvSpPr>
              <p:spPr>
                <a:xfrm>
                  <a:off x="3377837" y="3855931"/>
                  <a:ext cx="182879" cy="175259"/>
                </a:xfrm>
                <a:custGeom>
                  <a:rect b="b" l="l" r="r" t="t"/>
                  <a:pathLst>
                    <a:path extrusionOk="0" h="175259" w="182879">
                      <a:moveTo>
                        <a:pt x="182880" y="0"/>
                      </a:moveTo>
                      <a:cubicBezTo>
                        <a:pt x="175260" y="0"/>
                        <a:pt x="175260" y="0"/>
                        <a:pt x="182880" y="0"/>
                      </a:cubicBezTo>
                      <a:lnTo>
                        <a:pt x="167640" y="7620"/>
                      </a:lnTo>
                      <a:cubicBezTo>
                        <a:pt x="137160" y="22860"/>
                        <a:pt x="91440" y="60960"/>
                        <a:pt x="68580" y="83820"/>
                      </a:cubicBezTo>
                      <a:cubicBezTo>
                        <a:pt x="53340" y="99060"/>
                        <a:pt x="0" y="152400"/>
                        <a:pt x="0" y="167640"/>
                      </a:cubicBezTo>
                      <a:cubicBezTo>
                        <a:pt x="0" y="167640"/>
                        <a:pt x="0" y="175260"/>
                        <a:pt x="7620" y="175260"/>
                      </a:cubicBezTo>
                      <a:cubicBezTo>
                        <a:pt x="22860" y="175260"/>
                        <a:pt x="60960" y="152400"/>
                        <a:pt x="76200" y="144780"/>
                      </a:cubicBezTo>
                      <a:cubicBezTo>
                        <a:pt x="114300" y="121920"/>
                        <a:pt x="152400" y="76200"/>
                        <a:pt x="167640" y="30480"/>
                      </a:cubicBezTo>
                      <a:lnTo>
                        <a:pt x="175260" y="7620"/>
                      </a:lnTo>
                      <a:cubicBezTo>
                        <a:pt x="182880" y="7620"/>
                        <a:pt x="182880" y="0"/>
                        <a:pt x="182880" y="0"/>
                      </a:cubicBezTo>
                      <a:lnTo>
                        <a:pt x="182880" y="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7" name="Google Shape;227;p1"/>
                <p:cNvSpPr/>
                <p:nvPr/>
              </p:nvSpPr>
              <p:spPr>
                <a:xfrm>
                  <a:off x="3400697" y="3711151"/>
                  <a:ext cx="53340" cy="220979"/>
                </a:xfrm>
                <a:custGeom>
                  <a:rect b="b" l="l" r="r" t="t"/>
                  <a:pathLst>
                    <a:path extrusionOk="0" h="220979" w="53340">
                      <a:moveTo>
                        <a:pt x="30480" y="220980"/>
                      </a:moveTo>
                      <a:cubicBezTo>
                        <a:pt x="45720" y="220980"/>
                        <a:pt x="53340" y="144780"/>
                        <a:pt x="53340" y="129540"/>
                      </a:cubicBezTo>
                      <a:cubicBezTo>
                        <a:pt x="53340" y="99060"/>
                        <a:pt x="45720" y="60960"/>
                        <a:pt x="30480" y="30480"/>
                      </a:cubicBezTo>
                      <a:lnTo>
                        <a:pt x="15240" y="7620"/>
                      </a:lnTo>
                      <a:cubicBezTo>
                        <a:pt x="15240" y="7620"/>
                        <a:pt x="15240" y="0"/>
                        <a:pt x="7620" y="0"/>
                      </a:cubicBezTo>
                      <a:cubicBezTo>
                        <a:pt x="0" y="0"/>
                        <a:pt x="0" y="7620"/>
                        <a:pt x="0" y="7620"/>
                      </a:cubicBezTo>
                      <a:lnTo>
                        <a:pt x="0" y="30480"/>
                      </a:lnTo>
                      <a:cubicBezTo>
                        <a:pt x="0" y="45720"/>
                        <a:pt x="0" y="60960"/>
                        <a:pt x="0" y="76200"/>
                      </a:cubicBezTo>
                      <a:cubicBezTo>
                        <a:pt x="7620" y="91440"/>
                        <a:pt x="15240" y="220980"/>
                        <a:pt x="30480" y="22098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8" name="Google Shape;228;p1"/>
                <p:cNvSpPr/>
                <p:nvPr/>
              </p:nvSpPr>
              <p:spPr>
                <a:xfrm>
                  <a:off x="3420170" y="3634951"/>
                  <a:ext cx="71966" cy="182879"/>
                </a:xfrm>
                <a:custGeom>
                  <a:rect b="b" l="l" r="r" t="t"/>
                  <a:pathLst>
                    <a:path extrusionOk="0" h="182879" w="71966">
                      <a:moveTo>
                        <a:pt x="64347" y="182880"/>
                      </a:moveTo>
                      <a:cubicBezTo>
                        <a:pt x="64347" y="182880"/>
                        <a:pt x="64347" y="175260"/>
                        <a:pt x="64347" y="182880"/>
                      </a:cubicBezTo>
                      <a:lnTo>
                        <a:pt x="71967" y="160020"/>
                      </a:lnTo>
                      <a:cubicBezTo>
                        <a:pt x="71967" y="152400"/>
                        <a:pt x="71967" y="144780"/>
                        <a:pt x="71967" y="137160"/>
                      </a:cubicBezTo>
                      <a:cubicBezTo>
                        <a:pt x="71967" y="114300"/>
                        <a:pt x="64347" y="91440"/>
                        <a:pt x="56727" y="68580"/>
                      </a:cubicBezTo>
                      <a:cubicBezTo>
                        <a:pt x="49107" y="53340"/>
                        <a:pt x="18627" y="0"/>
                        <a:pt x="3387" y="0"/>
                      </a:cubicBezTo>
                      <a:cubicBezTo>
                        <a:pt x="-4233" y="0"/>
                        <a:pt x="3387" y="45720"/>
                        <a:pt x="3387" y="45720"/>
                      </a:cubicBezTo>
                      <a:cubicBezTo>
                        <a:pt x="11006" y="60960"/>
                        <a:pt x="49107" y="182880"/>
                        <a:pt x="64347" y="18288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9" name="Google Shape;229;p1"/>
                <p:cNvSpPr/>
                <p:nvPr/>
              </p:nvSpPr>
              <p:spPr>
                <a:xfrm>
                  <a:off x="3499757" y="3573992"/>
                  <a:ext cx="60959" cy="205739"/>
                </a:xfrm>
                <a:custGeom>
                  <a:rect b="b" l="l" r="r" t="t"/>
                  <a:pathLst>
                    <a:path extrusionOk="0" h="205739" w="60959">
                      <a:moveTo>
                        <a:pt x="0" y="190500"/>
                      </a:moveTo>
                      <a:cubicBezTo>
                        <a:pt x="0" y="190500"/>
                        <a:pt x="0" y="205740"/>
                        <a:pt x="7620" y="205740"/>
                      </a:cubicBezTo>
                      <a:cubicBezTo>
                        <a:pt x="22860" y="205740"/>
                        <a:pt x="45720" y="152400"/>
                        <a:pt x="45720" y="144780"/>
                      </a:cubicBezTo>
                      <a:cubicBezTo>
                        <a:pt x="53340" y="114300"/>
                        <a:pt x="60960" y="83820"/>
                        <a:pt x="60960" y="60960"/>
                      </a:cubicBezTo>
                      <a:cubicBezTo>
                        <a:pt x="60960" y="53340"/>
                        <a:pt x="60960" y="53340"/>
                        <a:pt x="60960" y="45720"/>
                      </a:cubicBezTo>
                      <a:lnTo>
                        <a:pt x="60960" y="22860"/>
                      </a:lnTo>
                      <a:cubicBezTo>
                        <a:pt x="60960" y="22860"/>
                        <a:pt x="60960" y="0"/>
                        <a:pt x="53340" y="0"/>
                      </a:cubicBezTo>
                      <a:cubicBezTo>
                        <a:pt x="45720" y="0"/>
                        <a:pt x="30480" y="53340"/>
                        <a:pt x="30480" y="60960"/>
                      </a:cubicBezTo>
                      <a:cubicBezTo>
                        <a:pt x="15240" y="99060"/>
                        <a:pt x="0" y="144780"/>
                        <a:pt x="0" y="19050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0" name="Google Shape;230;p1"/>
                <p:cNvSpPr/>
                <p:nvPr/>
              </p:nvSpPr>
              <p:spPr>
                <a:xfrm>
                  <a:off x="3461657" y="3703531"/>
                  <a:ext cx="106680" cy="205740"/>
                </a:xfrm>
                <a:custGeom>
                  <a:rect b="b" l="l" r="r" t="t"/>
                  <a:pathLst>
                    <a:path extrusionOk="0" h="205740" w="106680">
                      <a:moveTo>
                        <a:pt x="0" y="205740"/>
                      </a:moveTo>
                      <a:cubicBezTo>
                        <a:pt x="7620" y="205740"/>
                        <a:pt x="7620" y="198120"/>
                        <a:pt x="0" y="205740"/>
                      </a:cubicBezTo>
                      <a:lnTo>
                        <a:pt x="15240" y="198120"/>
                      </a:lnTo>
                      <a:cubicBezTo>
                        <a:pt x="45720" y="182880"/>
                        <a:pt x="76200" y="144780"/>
                        <a:pt x="83820" y="106680"/>
                      </a:cubicBezTo>
                      <a:cubicBezTo>
                        <a:pt x="99060" y="76200"/>
                        <a:pt x="106680" y="45720"/>
                        <a:pt x="106680" y="7620"/>
                      </a:cubicBezTo>
                      <a:lnTo>
                        <a:pt x="106680" y="0"/>
                      </a:lnTo>
                      <a:cubicBezTo>
                        <a:pt x="91440" y="0"/>
                        <a:pt x="0" y="167640"/>
                        <a:pt x="0" y="205740"/>
                      </a:cubicBezTo>
                      <a:cubicBezTo>
                        <a:pt x="0" y="198120"/>
                        <a:pt x="0" y="205740"/>
                        <a:pt x="0" y="20574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1" name="Google Shape;231;p1"/>
                <p:cNvSpPr/>
                <p:nvPr/>
              </p:nvSpPr>
              <p:spPr>
                <a:xfrm>
                  <a:off x="3393076" y="3535892"/>
                  <a:ext cx="99060" cy="160020"/>
                </a:xfrm>
                <a:custGeom>
                  <a:rect b="b" l="l" r="r" t="t"/>
                  <a:pathLst>
                    <a:path extrusionOk="0" h="160020" w="99060">
                      <a:moveTo>
                        <a:pt x="91440" y="152400"/>
                      </a:moveTo>
                      <a:lnTo>
                        <a:pt x="99060" y="160020"/>
                      </a:lnTo>
                      <a:cubicBezTo>
                        <a:pt x="99060" y="160020"/>
                        <a:pt x="99060" y="160020"/>
                        <a:pt x="99060" y="152400"/>
                      </a:cubicBezTo>
                      <a:lnTo>
                        <a:pt x="99060" y="144780"/>
                      </a:lnTo>
                      <a:cubicBezTo>
                        <a:pt x="99060" y="99060"/>
                        <a:pt x="68580" y="53340"/>
                        <a:pt x="30480" y="22860"/>
                      </a:cubicBezTo>
                      <a:lnTo>
                        <a:pt x="7620" y="7620"/>
                      </a:lnTo>
                      <a:lnTo>
                        <a:pt x="0" y="0"/>
                      </a:lnTo>
                      <a:cubicBezTo>
                        <a:pt x="0" y="0"/>
                        <a:pt x="0" y="0"/>
                        <a:pt x="0" y="7620"/>
                      </a:cubicBezTo>
                      <a:cubicBezTo>
                        <a:pt x="0" y="30480"/>
                        <a:pt x="53340" y="106680"/>
                        <a:pt x="68580" y="129540"/>
                      </a:cubicBezTo>
                      <a:lnTo>
                        <a:pt x="91440" y="15240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2" name="Google Shape;232;p1"/>
                <p:cNvSpPr/>
                <p:nvPr/>
              </p:nvSpPr>
              <p:spPr>
                <a:xfrm>
                  <a:off x="3385457" y="3452072"/>
                  <a:ext cx="94826" cy="137159"/>
                </a:xfrm>
                <a:custGeom>
                  <a:rect b="b" l="l" r="r" t="t"/>
                  <a:pathLst>
                    <a:path extrusionOk="0" h="137159" w="94826">
                      <a:moveTo>
                        <a:pt x="0" y="22860"/>
                      </a:moveTo>
                      <a:cubicBezTo>
                        <a:pt x="7620" y="45720"/>
                        <a:pt x="68580" y="137160"/>
                        <a:pt x="91440" y="137160"/>
                      </a:cubicBezTo>
                      <a:cubicBezTo>
                        <a:pt x="99060" y="137160"/>
                        <a:pt x="91440" y="129540"/>
                        <a:pt x="91440" y="121920"/>
                      </a:cubicBezTo>
                      <a:cubicBezTo>
                        <a:pt x="91440" y="99060"/>
                        <a:pt x="76200" y="76200"/>
                        <a:pt x="68580" y="60960"/>
                      </a:cubicBezTo>
                      <a:cubicBezTo>
                        <a:pt x="60960" y="45720"/>
                        <a:pt x="15240" y="0"/>
                        <a:pt x="0" y="0"/>
                      </a:cubicBezTo>
                      <a:lnTo>
                        <a:pt x="0" y="0"/>
                      </a:lnTo>
                      <a:lnTo>
                        <a:pt x="0" y="7620"/>
                      </a:lnTo>
                      <a:lnTo>
                        <a:pt x="0" y="22860"/>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3" name="Google Shape;233;p1"/>
                <p:cNvSpPr/>
                <p:nvPr/>
              </p:nvSpPr>
              <p:spPr>
                <a:xfrm>
                  <a:off x="3398563" y="3383492"/>
                  <a:ext cx="85953" cy="144779"/>
                </a:xfrm>
                <a:custGeom>
                  <a:rect b="b" l="l" r="r" t="t"/>
                  <a:pathLst>
                    <a:path extrusionOk="0" h="144779" w="85953">
                      <a:moveTo>
                        <a:pt x="78334" y="144780"/>
                      </a:moveTo>
                      <a:cubicBezTo>
                        <a:pt x="85954" y="144780"/>
                        <a:pt x="85954" y="129540"/>
                        <a:pt x="85954" y="129540"/>
                      </a:cubicBezTo>
                      <a:cubicBezTo>
                        <a:pt x="85954" y="91440"/>
                        <a:pt x="55474" y="53340"/>
                        <a:pt x="32614" y="22860"/>
                      </a:cubicBezTo>
                      <a:lnTo>
                        <a:pt x="9754" y="7620"/>
                      </a:lnTo>
                      <a:lnTo>
                        <a:pt x="2134" y="0"/>
                      </a:lnTo>
                      <a:cubicBezTo>
                        <a:pt x="-5486" y="0"/>
                        <a:pt x="9754" y="38100"/>
                        <a:pt x="9754" y="45720"/>
                      </a:cubicBezTo>
                      <a:cubicBezTo>
                        <a:pt x="9754" y="60960"/>
                        <a:pt x="55474" y="144780"/>
                        <a:pt x="78334" y="14478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4" name="Google Shape;234;p1"/>
                <p:cNvSpPr/>
                <p:nvPr/>
              </p:nvSpPr>
              <p:spPr>
                <a:xfrm>
                  <a:off x="3484516" y="3459692"/>
                  <a:ext cx="38100" cy="198120"/>
                </a:xfrm>
                <a:custGeom>
                  <a:rect b="b" l="l" r="r" t="t"/>
                  <a:pathLst>
                    <a:path extrusionOk="0" h="198120" w="38100">
                      <a:moveTo>
                        <a:pt x="15240" y="198120"/>
                      </a:moveTo>
                      <a:cubicBezTo>
                        <a:pt x="22860" y="198120"/>
                        <a:pt x="22860" y="190500"/>
                        <a:pt x="15240" y="198120"/>
                      </a:cubicBezTo>
                      <a:lnTo>
                        <a:pt x="22860" y="182880"/>
                      </a:lnTo>
                      <a:cubicBezTo>
                        <a:pt x="30480" y="160020"/>
                        <a:pt x="38100" y="137160"/>
                        <a:pt x="38100" y="114300"/>
                      </a:cubicBezTo>
                      <a:cubicBezTo>
                        <a:pt x="38100" y="91440"/>
                        <a:pt x="38100" y="60960"/>
                        <a:pt x="30480" y="38100"/>
                      </a:cubicBezTo>
                      <a:lnTo>
                        <a:pt x="22860" y="15240"/>
                      </a:lnTo>
                      <a:cubicBezTo>
                        <a:pt x="22860" y="15240"/>
                        <a:pt x="22860" y="0"/>
                        <a:pt x="15240" y="0"/>
                      </a:cubicBezTo>
                      <a:cubicBezTo>
                        <a:pt x="7620" y="0"/>
                        <a:pt x="0" y="91440"/>
                        <a:pt x="0" y="99060"/>
                      </a:cubicBezTo>
                      <a:cubicBezTo>
                        <a:pt x="0" y="114300"/>
                        <a:pt x="7620" y="198120"/>
                        <a:pt x="15240" y="19812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5" name="Google Shape;235;p1"/>
                <p:cNvSpPr/>
                <p:nvPr/>
              </p:nvSpPr>
              <p:spPr>
                <a:xfrm>
                  <a:off x="2615837" y="3284431"/>
                  <a:ext cx="769619" cy="784859"/>
                </a:xfrm>
                <a:custGeom>
                  <a:rect b="b" l="l" r="r" t="t"/>
                  <a:pathLst>
                    <a:path extrusionOk="0" h="784859" w="769619">
                      <a:moveTo>
                        <a:pt x="381000" y="784860"/>
                      </a:moveTo>
                      <a:cubicBezTo>
                        <a:pt x="594360" y="784860"/>
                        <a:pt x="769620" y="601980"/>
                        <a:pt x="769620" y="388620"/>
                      </a:cubicBezTo>
                      <a:cubicBezTo>
                        <a:pt x="769620" y="175260"/>
                        <a:pt x="601980" y="0"/>
                        <a:pt x="388620" y="0"/>
                      </a:cubicBezTo>
                      <a:cubicBezTo>
                        <a:pt x="297180" y="0"/>
                        <a:pt x="198120" y="38100"/>
                        <a:pt x="129540" y="99060"/>
                      </a:cubicBezTo>
                      <a:cubicBezTo>
                        <a:pt x="45720" y="175260"/>
                        <a:pt x="0" y="289560"/>
                        <a:pt x="0" y="403860"/>
                      </a:cubicBezTo>
                      <a:cubicBezTo>
                        <a:pt x="0" y="609600"/>
                        <a:pt x="167640" y="784860"/>
                        <a:pt x="381000" y="784860"/>
                      </a:cubicBezTo>
                      <a:close/>
                      <a:moveTo>
                        <a:pt x="685800" y="160020"/>
                      </a:moveTo>
                      <a:cubicBezTo>
                        <a:pt x="670560" y="175260"/>
                        <a:pt x="647700" y="190500"/>
                        <a:pt x="632460" y="198120"/>
                      </a:cubicBezTo>
                      <a:cubicBezTo>
                        <a:pt x="617220" y="167640"/>
                        <a:pt x="601980" y="144780"/>
                        <a:pt x="579120" y="121920"/>
                      </a:cubicBezTo>
                      <a:lnTo>
                        <a:pt x="594360" y="106680"/>
                      </a:lnTo>
                      <a:cubicBezTo>
                        <a:pt x="601980" y="99060"/>
                        <a:pt x="609600" y="91440"/>
                        <a:pt x="617220" y="83820"/>
                      </a:cubicBezTo>
                      <a:cubicBezTo>
                        <a:pt x="647700" y="106680"/>
                        <a:pt x="670560" y="137160"/>
                        <a:pt x="685800" y="160020"/>
                      </a:cubicBezTo>
                      <a:close/>
                      <a:moveTo>
                        <a:pt x="525780" y="38100"/>
                      </a:moveTo>
                      <a:cubicBezTo>
                        <a:pt x="556260" y="45720"/>
                        <a:pt x="586740" y="60960"/>
                        <a:pt x="609600" y="83820"/>
                      </a:cubicBezTo>
                      <a:cubicBezTo>
                        <a:pt x="594360" y="99060"/>
                        <a:pt x="586740" y="106680"/>
                        <a:pt x="571500" y="114300"/>
                      </a:cubicBezTo>
                      <a:cubicBezTo>
                        <a:pt x="556260" y="91440"/>
                        <a:pt x="533400" y="76200"/>
                        <a:pt x="510540" y="60960"/>
                      </a:cubicBezTo>
                      <a:cubicBezTo>
                        <a:pt x="518160" y="45720"/>
                        <a:pt x="525780" y="45720"/>
                        <a:pt x="525780" y="38100"/>
                      </a:cubicBezTo>
                      <a:close/>
                      <a:moveTo>
                        <a:pt x="556260" y="121920"/>
                      </a:moveTo>
                      <a:cubicBezTo>
                        <a:pt x="541020" y="137160"/>
                        <a:pt x="518160" y="144780"/>
                        <a:pt x="495300" y="152400"/>
                      </a:cubicBezTo>
                      <a:cubicBezTo>
                        <a:pt x="487680" y="144780"/>
                        <a:pt x="487680" y="129540"/>
                        <a:pt x="480060" y="121920"/>
                      </a:cubicBezTo>
                      <a:lnTo>
                        <a:pt x="464820" y="99060"/>
                      </a:lnTo>
                      <a:lnTo>
                        <a:pt x="464820" y="83820"/>
                      </a:lnTo>
                      <a:cubicBezTo>
                        <a:pt x="472440" y="76200"/>
                        <a:pt x="487680" y="76200"/>
                        <a:pt x="495300" y="60960"/>
                      </a:cubicBezTo>
                      <a:cubicBezTo>
                        <a:pt x="518160" y="83820"/>
                        <a:pt x="541020" y="99060"/>
                        <a:pt x="556260" y="121920"/>
                      </a:cubicBezTo>
                      <a:close/>
                      <a:moveTo>
                        <a:pt x="502920" y="22860"/>
                      </a:moveTo>
                      <a:lnTo>
                        <a:pt x="518160" y="22860"/>
                      </a:lnTo>
                      <a:cubicBezTo>
                        <a:pt x="510540" y="30480"/>
                        <a:pt x="502920" y="38100"/>
                        <a:pt x="502920" y="38100"/>
                      </a:cubicBezTo>
                      <a:cubicBezTo>
                        <a:pt x="487680" y="30480"/>
                        <a:pt x="472440" y="22860"/>
                        <a:pt x="457200" y="15240"/>
                      </a:cubicBezTo>
                      <a:lnTo>
                        <a:pt x="441960" y="15240"/>
                      </a:lnTo>
                      <a:lnTo>
                        <a:pt x="434340" y="15240"/>
                      </a:lnTo>
                      <a:cubicBezTo>
                        <a:pt x="457200" y="15240"/>
                        <a:pt x="480060" y="15240"/>
                        <a:pt x="502920" y="22860"/>
                      </a:cubicBezTo>
                      <a:close/>
                      <a:moveTo>
                        <a:pt x="480060" y="53340"/>
                      </a:moveTo>
                      <a:cubicBezTo>
                        <a:pt x="472440" y="60960"/>
                        <a:pt x="464820" y="60960"/>
                        <a:pt x="457200" y="68580"/>
                      </a:cubicBezTo>
                      <a:lnTo>
                        <a:pt x="449580" y="60960"/>
                      </a:lnTo>
                      <a:cubicBezTo>
                        <a:pt x="441960" y="45720"/>
                        <a:pt x="434340" y="38100"/>
                        <a:pt x="426720" y="30480"/>
                      </a:cubicBezTo>
                      <a:cubicBezTo>
                        <a:pt x="441960" y="30480"/>
                        <a:pt x="464820" y="45720"/>
                        <a:pt x="480060" y="53340"/>
                      </a:cubicBezTo>
                      <a:close/>
                      <a:moveTo>
                        <a:pt x="403860" y="38100"/>
                      </a:moveTo>
                      <a:cubicBezTo>
                        <a:pt x="419100" y="53340"/>
                        <a:pt x="426720" y="68580"/>
                        <a:pt x="441960" y="83820"/>
                      </a:cubicBezTo>
                      <a:cubicBezTo>
                        <a:pt x="426720" y="83820"/>
                        <a:pt x="419100" y="91440"/>
                        <a:pt x="403860" y="91440"/>
                      </a:cubicBezTo>
                      <a:lnTo>
                        <a:pt x="403860" y="38100"/>
                      </a:lnTo>
                      <a:close/>
                      <a:moveTo>
                        <a:pt x="403860" y="99060"/>
                      </a:moveTo>
                      <a:cubicBezTo>
                        <a:pt x="419100" y="99060"/>
                        <a:pt x="434340" y="99060"/>
                        <a:pt x="449580" y="91440"/>
                      </a:cubicBezTo>
                      <a:cubicBezTo>
                        <a:pt x="464820" y="106680"/>
                        <a:pt x="472440" y="129540"/>
                        <a:pt x="480060" y="152400"/>
                      </a:cubicBezTo>
                      <a:cubicBezTo>
                        <a:pt x="457200" y="160020"/>
                        <a:pt x="426720" y="167640"/>
                        <a:pt x="403860" y="167640"/>
                      </a:cubicBezTo>
                      <a:lnTo>
                        <a:pt x="403860" y="99060"/>
                      </a:lnTo>
                      <a:close/>
                      <a:moveTo>
                        <a:pt x="487680" y="167640"/>
                      </a:moveTo>
                      <a:cubicBezTo>
                        <a:pt x="495300" y="182880"/>
                        <a:pt x="502920" y="198120"/>
                        <a:pt x="502920" y="213360"/>
                      </a:cubicBezTo>
                      <a:lnTo>
                        <a:pt x="510540" y="228600"/>
                      </a:lnTo>
                      <a:cubicBezTo>
                        <a:pt x="510540" y="228600"/>
                        <a:pt x="510540" y="228600"/>
                        <a:pt x="510540" y="236220"/>
                      </a:cubicBezTo>
                      <a:cubicBezTo>
                        <a:pt x="510540" y="243840"/>
                        <a:pt x="495300" y="251460"/>
                        <a:pt x="487680" y="251460"/>
                      </a:cubicBezTo>
                      <a:cubicBezTo>
                        <a:pt x="457200" y="251460"/>
                        <a:pt x="426720" y="259080"/>
                        <a:pt x="403860" y="259080"/>
                      </a:cubicBezTo>
                      <a:lnTo>
                        <a:pt x="403860" y="182880"/>
                      </a:lnTo>
                      <a:cubicBezTo>
                        <a:pt x="426720" y="182880"/>
                        <a:pt x="457200" y="175260"/>
                        <a:pt x="487680" y="167640"/>
                      </a:cubicBezTo>
                      <a:close/>
                      <a:moveTo>
                        <a:pt x="388620" y="30480"/>
                      </a:moveTo>
                      <a:lnTo>
                        <a:pt x="388620" y="83820"/>
                      </a:lnTo>
                      <a:cubicBezTo>
                        <a:pt x="373380" y="83820"/>
                        <a:pt x="365760" y="76200"/>
                        <a:pt x="350520" y="76200"/>
                      </a:cubicBezTo>
                      <a:cubicBezTo>
                        <a:pt x="350520" y="68580"/>
                        <a:pt x="381000" y="30480"/>
                        <a:pt x="388620" y="30480"/>
                      </a:cubicBezTo>
                      <a:close/>
                      <a:moveTo>
                        <a:pt x="358140" y="38100"/>
                      </a:moveTo>
                      <a:lnTo>
                        <a:pt x="342900" y="53340"/>
                      </a:lnTo>
                      <a:lnTo>
                        <a:pt x="327660" y="68580"/>
                      </a:lnTo>
                      <a:cubicBezTo>
                        <a:pt x="320040" y="60960"/>
                        <a:pt x="304800" y="60960"/>
                        <a:pt x="297180" y="53340"/>
                      </a:cubicBezTo>
                      <a:cubicBezTo>
                        <a:pt x="320040" y="38100"/>
                        <a:pt x="335280" y="30480"/>
                        <a:pt x="365760" y="22860"/>
                      </a:cubicBezTo>
                      <a:lnTo>
                        <a:pt x="358140" y="38100"/>
                      </a:lnTo>
                      <a:close/>
                      <a:moveTo>
                        <a:pt x="342900" y="15240"/>
                      </a:moveTo>
                      <a:lnTo>
                        <a:pt x="342900" y="15240"/>
                      </a:lnTo>
                      <a:cubicBezTo>
                        <a:pt x="327660" y="22860"/>
                        <a:pt x="304800" y="30480"/>
                        <a:pt x="289560" y="45720"/>
                      </a:cubicBezTo>
                      <a:cubicBezTo>
                        <a:pt x="281940" y="38100"/>
                        <a:pt x="281940" y="38100"/>
                        <a:pt x="274320" y="30480"/>
                      </a:cubicBezTo>
                      <a:cubicBezTo>
                        <a:pt x="297180" y="22860"/>
                        <a:pt x="320040" y="15240"/>
                        <a:pt x="342900" y="15240"/>
                      </a:cubicBezTo>
                      <a:close/>
                      <a:moveTo>
                        <a:pt x="259080" y="30480"/>
                      </a:moveTo>
                      <a:cubicBezTo>
                        <a:pt x="266700" y="38100"/>
                        <a:pt x="274320" y="45720"/>
                        <a:pt x="281940" y="53340"/>
                      </a:cubicBezTo>
                      <a:cubicBezTo>
                        <a:pt x="274320" y="60960"/>
                        <a:pt x="236220" y="76200"/>
                        <a:pt x="236220" y="91440"/>
                      </a:cubicBezTo>
                      <a:cubicBezTo>
                        <a:pt x="236220" y="91440"/>
                        <a:pt x="236220" y="99060"/>
                        <a:pt x="243840" y="99060"/>
                      </a:cubicBezTo>
                      <a:cubicBezTo>
                        <a:pt x="251460" y="99060"/>
                        <a:pt x="289560" y="68580"/>
                        <a:pt x="297180" y="60960"/>
                      </a:cubicBezTo>
                      <a:cubicBezTo>
                        <a:pt x="304800" y="68580"/>
                        <a:pt x="320040" y="76200"/>
                        <a:pt x="327660" y="83820"/>
                      </a:cubicBezTo>
                      <a:cubicBezTo>
                        <a:pt x="320040" y="91440"/>
                        <a:pt x="312420" y="106680"/>
                        <a:pt x="312420" y="121920"/>
                      </a:cubicBezTo>
                      <a:cubicBezTo>
                        <a:pt x="312420" y="121920"/>
                        <a:pt x="312420" y="129540"/>
                        <a:pt x="320040" y="129540"/>
                      </a:cubicBezTo>
                      <a:cubicBezTo>
                        <a:pt x="327660" y="129540"/>
                        <a:pt x="342900" y="99060"/>
                        <a:pt x="350520" y="91440"/>
                      </a:cubicBezTo>
                      <a:cubicBezTo>
                        <a:pt x="365760" y="99060"/>
                        <a:pt x="381000" y="99060"/>
                        <a:pt x="396240" y="99060"/>
                      </a:cubicBezTo>
                      <a:lnTo>
                        <a:pt x="396240" y="167640"/>
                      </a:lnTo>
                      <a:cubicBezTo>
                        <a:pt x="381000" y="167640"/>
                        <a:pt x="373380" y="167640"/>
                        <a:pt x="358140" y="167640"/>
                      </a:cubicBezTo>
                      <a:cubicBezTo>
                        <a:pt x="365760" y="175260"/>
                        <a:pt x="365760" y="182880"/>
                        <a:pt x="373380" y="190500"/>
                      </a:cubicBezTo>
                      <a:lnTo>
                        <a:pt x="396240" y="190500"/>
                      </a:lnTo>
                      <a:lnTo>
                        <a:pt x="396240" y="266700"/>
                      </a:lnTo>
                      <a:lnTo>
                        <a:pt x="388620" y="266700"/>
                      </a:lnTo>
                      <a:cubicBezTo>
                        <a:pt x="381000" y="266700"/>
                        <a:pt x="381000" y="266700"/>
                        <a:pt x="373380" y="266700"/>
                      </a:cubicBezTo>
                      <a:cubicBezTo>
                        <a:pt x="365760" y="266700"/>
                        <a:pt x="358140" y="266700"/>
                        <a:pt x="358140" y="274320"/>
                      </a:cubicBezTo>
                      <a:cubicBezTo>
                        <a:pt x="358140" y="289560"/>
                        <a:pt x="381000" y="281940"/>
                        <a:pt x="388620" y="281940"/>
                      </a:cubicBezTo>
                      <a:lnTo>
                        <a:pt x="388620" y="304800"/>
                      </a:lnTo>
                      <a:cubicBezTo>
                        <a:pt x="388620" y="312420"/>
                        <a:pt x="388620" y="320040"/>
                        <a:pt x="396240" y="320040"/>
                      </a:cubicBezTo>
                      <a:cubicBezTo>
                        <a:pt x="403860" y="320040"/>
                        <a:pt x="403860" y="312420"/>
                        <a:pt x="403860" y="304800"/>
                      </a:cubicBezTo>
                      <a:lnTo>
                        <a:pt x="403860" y="281940"/>
                      </a:lnTo>
                      <a:cubicBezTo>
                        <a:pt x="419100" y="281940"/>
                        <a:pt x="434340" y="281940"/>
                        <a:pt x="449580" y="281940"/>
                      </a:cubicBezTo>
                      <a:lnTo>
                        <a:pt x="495300" y="274320"/>
                      </a:lnTo>
                      <a:cubicBezTo>
                        <a:pt x="510540" y="274320"/>
                        <a:pt x="533400" y="266700"/>
                        <a:pt x="533400" y="243840"/>
                      </a:cubicBezTo>
                      <a:cubicBezTo>
                        <a:pt x="533400" y="236220"/>
                        <a:pt x="533400" y="236220"/>
                        <a:pt x="533400" y="228600"/>
                      </a:cubicBezTo>
                      <a:lnTo>
                        <a:pt x="525780" y="205740"/>
                      </a:lnTo>
                      <a:cubicBezTo>
                        <a:pt x="525780" y="190500"/>
                        <a:pt x="518160" y="182880"/>
                        <a:pt x="510540" y="175260"/>
                      </a:cubicBezTo>
                      <a:cubicBezTo>
                        <a:pt x="533400" y="167640"/>
                        <a:pt x="556260" y="160020"/>
                        <a:pt x="571500" y="144780"/>
                      </a:cubicBezTo>
                      <a:cubicBezTo>
                        <a:pt x="594360" y="167640"/>
                        <a:pt x="609600" y="190500"/>
                        <a:pt x="617220" y="213360"/>
                      </a:cubicBezTo>
                      <a:cubicBezTo>
                        <a:pt x="609600" y="213360"/>
                        <a:pt x="586740" y="220980"/>
                        <a:pt x="586740" y="236220"/>
                      </a:cubicBezTo>
                      <a:lnTo>
                        <a:pt x="594360" y="243840"/>
                      </a:lnTo>
                      <a:cubicBezTo>
                        <a:pt x="609600" y="243840"/>
                        <a:pt x="617220" y="236220"/>
                        <a:pt x="624840" y="236220"/>
                      </a:cubicBezTo>
                      <a:cubicBezTo>
                        <a:pt x="624840" y="243840"/>
                        <a:pt x="632460" y="259080"/>
                        <a:pt x="640080" y="259080"/>
                      </a:cubicBezTo>
                      <a:cubicBezTo>
                        <a:pt x="647700" y="259080"/>
                        <a:pt x="647700" y="251460"/>
                        <a:pt x="647700" y="251460"/>
                      </a:cubicBezTo>
                      <a:cubicBezTo>
                        <a:pt x="647700" y="243840"/>
                        <a:pt x="647700" y="236220"/>
                        <a:pt x="640080" y="228600"/>
                      </a:cubicBezTo>
                      <a:cubicBezTo>
                        <a:pt x="655320" y="220980"/>
                        <a:pt x="670560" y="213360"/>
                        <a:pt x="685800" y="198120"/>
                      </a:cubicBezTo>
                      <a:lnTo>
                        <a:pt x="701040" y="190500"/>
                      </a:lnTo>
                      <a:cubicBezTo>
                        <a:pt x="739140" y="251460"/>
                        <a:pt x="762000" y="320040"/>
                        <a:pt x="762000" y="388620"/>
                      </a:cubicBezTo>
                      <a:cubicBezTo>
                        <a:pt x="762000" y="601980"/>
                        <a:pt x="601980" y="784860"/>
                        <a:pt x="381000" y="784860"/>
                      </a:cubicBezTo>
                      <a:cubicBezTo>
                        <a:pt x="175260" y="784860"/>
                        <a:pt x="7620" y="617220"/>
                        <a:pt x="7620" y="411480"/>
                      </a:cubicBezTo>
                      <a:cubicBezTo>
                        <a:pt x="7620" y="236220"/>
                        <a:pt x="114300" y="91440"/>
                        <a:pt x="259080" y="3048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6" name="Google Shape;236;p1"/>
                <p:cNvSpPr/>
                <p:nvPr/>
              </p:nvSpPr>
              <p:spPr>
                <a:xfrm>
                  <a:off x="2661557" y="3459692"/>
                  <a:ext cx="68580" cy="167639"/>
                </a:xfrm>
                <a:custGeom>
                  <a:rect b="b" l="l" r="r" t="t"/>
                  <a:pathLst>
                    <a:path extrusionOk="0" h="167639" w="68580">
                      <a:moveTo>
                        <a:pt x="60960" y="30480"/>
                      </a:moveTo>
                      <a:cubicBezTo>
                        <a:pt x="60960" y="22860"/>
                        <a:pt x="60960" y="15240"/>
                        <a:pt x="68580" y="0"/>
                      </a:cubicBezTo>
                      <a:cubicBezTo>
                        <a:pt x="22860" y="30480"/>
                        <a:pt x="0" y="114300"/>
                        <a:pt x="0" y="167640"/>
                      </a:cubicBezTo>
                      <a:cubicBezTo>
                        <a:pt x="7620" y="167640"/>
                        <a:pt x="7620" y="160020"/>
                        <a:pt x="15240" y="160020"/>
                      </a:cubicBezTo>
                      <a:cubicBezTo>
                        <a:pt x="22860" y="114300"/>
                        <a:pt x="38100" y="68580"/>
                        <a:pt x="60960" y="3048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7" name="Google Shape;237;p1"/>
                <p:cNvSpPr/>
                <p:nvPr/>
              </p:nvSpPr>
              <p:spPr>
                <a:xfrm>
                  <a:off x="3233057" y="3810212"/>
                  <a:ext cx="91440" cy="121919"/>
                </a:xfrm>
                <a:custGeom>
                  <a:rect b="b" l="l" r="r" t="t"/>
                  <a:pathLst>
                    <a:path extrusionOk="0" h="121919" w="91440">
                      <a:moveTo>
                        <a:pt x="0" y="106680"/>
                      </a:moveTo>
                      <a:lnTo>
                        <a:pt x="7620" y="121920"/>
                      </a:lnTo>
                      <a:cubicBezTo>
                        <a:pt x="45720" y="91440"/>
                        <a:pt x="76200" y="45720"/>
                        <a:pt x="91440" y="0"/>
                      </a:cubicBezTo>
                      <a:lnTo>
                        <a:pt x="68580" y="15240"/>
                      </a:lnTo>
                      <a:cubicBezTo>
                        <a:pt x="53340" y="45720"/>
                        <a:pt x="30480" y="83820"/>
                        <a:pt x="0" y="10668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38" name="Google Shape;238;p1"/>
                <p:cNvSpPr/>
                <p:nvPr/>
              </p:nvSpPr>
              <p:spPr>
                <a:xfrm>
                  <a:off x="2653937" y="3413974"/>
                  <a:ext cx="701039" cy="624840"/>
                </a:xfrm>
                <a:custGeom>
                  <a:rect b="b" l="l" r="r" t="t"/>
                  <a:pathLst>
                    <a:path extrusionOk="0" h="624840" w="701039">
                      <a:moveTo>
                        <a:pt x="0" y="266700"/>
                      </a:moveTo>
                      <a:cubicBezTo>
                        <a:pt x="0" y="464820"/>
                        <a:pt x="144780" y="624840"/>
                        <a:pt x="350520" y="624840"/>
                      </a:cubicBezTo>
                      <a:cubicBezTo>
                        <a:pt x="434340" y="624840"/>
                        <a:pt x="510540" y="594360"/>
                        <a:pt x="571500" y="541020"/>
                      </a:cubicBezTo>
                      <a:lnTo>
                        <a:pt x="571500" y="541020"/>
                      </a:lnTo>
                      <a:lnTo>
                        <a:pt x="571500" y="533400"/>
                      </a:lnTo>
                      <a:cubicBezTo>
                        <a:pt x="571500" y="533400"/>
                        <a:pt x="533400" y="510540"/>
                        <a:pt x="533400" y="472440"/>
                      </a:cubicBezTo>
                      <a:cubicBezTo>
                        <a:pt x="533400" y="464820"/>
                        <a:pt x="533400" y="449580"/>
                        <a:pt x="548640" y="449580"/>
                      </a:cubicBezTo>
                      <a:cubicBezTo>
                        <a:pt x="556260" y="449580"/>
                        <a:pt x="556260" y="449580"/>
                        <a:pt x="563880" y="449580"/>
                      </a:cubicBezTo>
                      <a:cubicBezTo>
                        <a:pt x="640080" y="449580"/>
                        <a:pt x="701040" y="358140"/>
                        <a:pt x="701040" y="281940"/>
                      </a:cubicBezTo>
                      <a:cubicBezTo>
                        <a:pt x="701040" y="190500"/>
                        <a:pt x="632460" y="114300"/>
                        <a:pt x="533400" y="114300"/>
                      </a:cubicBezTo>
                      <a:cubicBezTo>
                        <a:pt x="518160" y="114300"/>
                        <a:pt x="502920" y="114300"/>
                        <a:pt x="495300" y="129540"/>
                      </a:cubicBezTo>
                      <a:lnTo>
                        <a:pt x="487680" y="144780"/>
                      </a:lnTo>
                      <a:lnTo>
                        <a:pt x="480060" y="152400"/>
                      </a:lnTo>
                      <a:lnTo>
                        <a:pt x="457200" y="160020"/>
                      </a:lnTo>
                      <a:cubicBezTo>
                        <a:pt x="434340" y="167640"/>
                        <a:pt x="434340" y="190500"/>
                        <a:pt x="411480" y="198120"/>
                      </a:cubicBezTo>
                      <a:lnTo>
                        <a:pt x="396240" y="198120"/>
                      </a:lnTo>
                      <a:lnTo>
                        <a:pt x="381000" y="198120"/>
                      </a:lnTo>
                      <a:cubicBezTo>
                        <a:pt x="365760" y="198120"/>
                        <a:pt x="373380" y="228600"/>
                        <a:pt x="365760" y="228600"/>
                      </a:cubicBezTo>
                      <a:lnTo>
                        <a:pt x="358140" y="228600"/>
                      </a:lnTo>
                      <a:cubicBezTo>
                        <a:pt x="350520" y="228600"/>
                        <a:pt x="358140" y="251460"/>
                        <a:pt x="350520" y="251460"/>
                      </a:cubicBezTo>
                      <a:lnTo>
                        <a:pt x="342900" y="251460"/>
                      </a:lnTo>
                      <a:cubicBezTo>
                        <a:pt x="335280" y="251460"/>
                        <a:pt x="335280" y="259080"/>
                        <a:pt x="335280" y="266700"/>
                      </a:cubicBezTo>
                      <a:cubicBezTo>
                        <a:pt x="335280" y="281940"/>
                        <a:pt x="320040" y="289560"/>
                        <a:pt x="320040" y="304800"/>
                      </a:cubicBezTo>
                      <a:cubicBezTo>
                        <a:pt x="320040" y="342900"/>
                        <a:pt x="381000" y="342900"/>
                        <a:pt x="388620" y="396240"/>
                      </a:cubicBezTo>
                      <a:lnTo>
                        <a:pt x="388620" y="419100"/>
                      </a:lnTo>
                      <a:lnTo>
                        <a:pt x="388620" y="441960"/>
                      </a:lnTo>
                      <a:lnTo>
                        <a:pt x="396240" y="457200"/>
                      </a:lnTo>
                      <a:cubicBezTo>
                        <a:pt x="396240" y="464820"/>
                        <a:pt x="396240" y="464820"/>
                        <a:pt x="396240" y="472440"/>
                      </a:cubicBezTo>
                      <a:cubicBezTo>
                        <a:pt x="396240" y="480060"/>
                        <a:pt x="388620" y="487680"/>
                        <a:pt x="381000" y="495300"/>
                      </a:cubicBezTo>
                      <a:cubicBezTo>
                        <a:pt x="373380" y="502920"/>
                        <a:pt x="320040" y="502920"/>
                        <a:pt x="281940" y="518160"/>
                      </a:cubicBezTo>
                      <a:lnTo>
                        <a:pt x="236220" y="541020"/>
                      </a:lnTo>
                      <a:cubicBezTo>
                        <a:pt x="220980" y="548640"/>
                        <a:pt x="205740" y="548640"/>
                        <a:pt x="190500" y="548640"/>
                      </a:cubicBezTo>
                      <a:cubicBezTo>
                        <a:pt x="167640" y="548640"/>
                        <a:pt x="121920" y="533400"/>
                        <a:pt x="121920" y="502920"/>
                      </a:cubicBezTo>
                      <a:cubicBezTo>
                        <a:pt x="121920" y="495300"/>
                        <a:pt x="129540" y="472440"/>
                        <a:pt x="137160" y="472440"/>
                      </a:cubicBezTo>
                      <a:lnTo>
                        <a:pt x="137160" y="472440"/>
                      </a:lnTo>
                      <a:lnTo>
                        <a:pt x="144780" y="480060"/>
                      </a:lnTo>
                      <a:cubicBezTo>
                        <a:pt x="152400" y="487680"/>
                        <a:pt x="167640" y="487680"/>
                        <a:pt x="175260" y="487680"/>
                      </a:cubicBezTo>
                      <a:cubicBezTo>
                        <a:pt x="190500" y="487680"/>
                        <a:pt x="198120" y="487680"/>
                        <a:pt x="213360" y="480060"/>
                      </a:cubicBezTo>
                      <a:cubicBezTo>
                        <a:pt x="220980" y="480060"/>
                        <a:pt x="251460" y="472440"/>
                        <a:pt x="259080" y="472440"/>
                      </a:cubicBezTo>
                      <a:cubicBezTo>
                        <a:pt x="266700" y="472440"/>
                        <a:pt x="274320" y="480060"/>
                        <a:pt x="289560" y="480060"/>
                      </a:cubicBezTo>
                      <a:cubicBezTo>
                        <a:pt x="320040" y="480060"/>
                        <a:pt x="335280" y="449580"/>
                        <a:pt x="335280" y="426720"/>
                      </a:cubicBezTo>
                      <a:cubicBezTo>
                        <a:pt x="335280" y="426720"/>
                        <a:pt x="335280" y="411480"/>
                        <a:pt x="327660" y="411480"/>
                      </a:cubicBezTo>
                      <a:lnTo>
                        <a:pt x="312420" y="411480"/>
                      </a:lnTo>
                      <a:cubicBezTo>
                        <a:pt x="304800" y="411480"/>
                        <a:pt x="304800" y="403860"/>
                        <a:pt x="297180" y="403860"/>
                      </a:cubicBezTo>
                      <a:cubicBezTo>
                        <a:pt x="281940" y="403860"/>
                        <a:pt x="266700" y="426720"/>
                        <a:pt x="259080" y="426720"/>
                      </a:cubicBezTo>
                      <a:lnTo>
                        <a:pt x="251460" y="426720"/>
                      </a:lnTo>
                      <a:lnTo>
                        <a:pt x="236220" y="419100"/>
                      </a:lnTo>
                      <a:cubicBezTo>
                        <a:pt x="213360" y="411480"/>
                        <a:pt x="182880" y="411480"/>
                        <a:pt x="182880" y="396240"/>
                      </a:cubicBezTo>
                      <a:lnTo>
                        <a:pt x="182880" y="381000"/>
                      </a:lnTo>
                      <a:lnTo>
                        <a:pt x="167640" y="358140"/>
                      </a:lnTo>
                      <a:lnTo>
                        <a:pt x="167640" y="358140"/>
                      </a:lnTo>
                      <a:lnTo>
                        <a:pt x="167640" y="320040"/>
                      </a:lnTo>
                      <a:cubicBezTo>
                        <a:pt x="167640" y="304800"/>
                        <a:pt x="160020" y="289560"/>
                        <a:pt x="160020" y="274320"/>
                      </a:cubicBezTo>
                      <a:cubicBezTo>
                        <a:pt x="160020" y="266700"/>
                        <a:pt x="167640" y="259080"/>
                        <a:pt x="175260" y="259080"/>
                      </a:cubicBezTo>
                      <a:lnTo>
                        <a:pt x="182880" y="259080"/>
                      </a:lnTo>
                      <a:lnTo>
                        <a:pt x="198120" y="266700"/>
                      </a:lnTo>
                      <a:cubicBezTo>
                        <a:pt x="205740" y="266700"/>
                        <a:pt x="213360" y="266700"/>
                        <a:pt x="213360" y="266700"/>
                      </a:cubicBezTo>
                      <a:cubicBezTo>
                        <a:pt x="220980" y="266700"/>
                        <a:pt x="228600" y="266700"/>
                        <a:pt x="236220" y="259080"/>
                      </a:cubicBezTo>
                      <a:cubicBezTo>
                        <a:pt x="236220" y="251460"/>
                        <a:pt x="251460" y="243840"/>
                        <a:pt x="251460" y="243840"/>
                      </a:cubicBezTo>
                      <a:lnTo>
                        <a:pt x="259080" y="236220"/>
                      </a:lnTo>
                      <a:lnTo>
                        <a:pt x="266700" y="228600"/>
                      </a:lnTo>
                      <a:lnTo>
                        <a:pt x="266700" y="220980"/>
                      </a:lnTo>
                      <a:cubicBezTo>
                        <a:pt x="266700" y="213360"/>
                        <a:pt x="281940" y="213360"/>
                        <a:pt x="281940" y="205740"/>
                      </a:cubicBezTo>
                      <a:cubicBezTo>
                        <a:pt x="281940" y="198120"/>
                        <a:pt x="281940" y="190500"/>
                        <a:pt x="281940" y="182880"/>
                      </a:cubicBezTo>
                      <a:cubicBezTo>
                        <a:pt x="281940" y="160020"/>
                        <a:pt x="312420" y="144780"/>
                        <a:pt x="312420" y="106680"/>
                      </a:cubicBezTo>
                      <a:cubicBezTo>
                        <a:pt x="312420" y="45720"/>
                        <a:pt x="236220" y="0"/>
                        <a:pt x="182880" y="0"/>
                      </a:cubicBezTo>
                      <a:cubicBezTo>
                        <a:pt x="129540" y="0"/>
                        <a:pt x="76200" y="45720"/>
                        <a:pt x="76200" y="99060"/>
                      </a:cubicBezTo>
                      <a:cubicBezTo>
                        <a:pt x="76200" y="121920"/>
                        <a:pt x="83820" y="144780"/>
                        <a:pt x="83820" y="175260"/>
                      </a:cubicBezTo>
                      <a:cubicBezTo>
                        <a:pt x="91440" y="213360"/>
                        <a:pt x="0" y="213360"/>
                        <a:pt x="0" y="26670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grpSp>
        <p:grpSp>
          <p:nvGrpSpPr>
            <p:cNvPr id="239" name="Google Shape;239;p1"/>
            <p:cNvGrpSpPr/>
            <p:nvPr/>
          </p:nvGrpSpPr>
          <p:grpSpPr>
            <a:xfrm>
              <a:off x="833792" y="2009096"/>
              <a:ext cx="5051561" cy="3786773"/>
              <a:chOff x="833792" y="2009096"/>
              <a:chExt cx="5051561" cy="3786773"/>
            </a:xfrm>
          </p:grpSpPr>
          <p:sp>
            <p:nvSpPr>
              <p:cNvPr id="240" name="Google Shape;240;p1"/>
              <p:cNvSpPr txBox="1"/>
              <p:nvPr/>
            </p:nvSpPr>
            <p:spPr>
              <a:xfrm>
                <a:off x="847453" y="3528169"/>
                <a:ext cx="5037900" cy="2267700"/>
              </a:xfrm>
              <a:prstGeom prst="rect">
                <a:avLst/>
              </a:prstGeom>
              <a:noFill/>
              <a:ln cap="flat" cmpd="sng" w="9525">
                <a:solidFill>
                  <a:schemeClr val="lt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None/>
                </a:pPr>
                <a:r>
                  <a:rPr i="0" lang="en" sz="1600" u="none" cap="none" strike="noStrike">
                    <a:solidFill>
                      <a:schemeClr val="lt1"/>
                    </a:solidFill>
                    <a:latin typeface="Calibri"/>
                    <a:ea typeface="Calibri"/>
                    <a:cs typeface="Calibri"/>
                    <a:sym typeface="Calibri"/>
                  </a:rPr>
                  <a:t>Key Points</a:t>
                </a:r>
                <a:endParaRPr>
                  <a:latin typeface="Calibri"/>
                  <a:ea typeface="Calibri"/>
                  <a:cs typeface="Calibri"/>
                  <a:sym typeface="Calibri"/>
                </a:endParaRPr>
              </a:p>
              <a:p>
                <a:pPr indent="-165100" lvl="0" marL="171450" marR="0" rtl="0" algn="l">
                  <a:lnSpc>
                    <a:spcPct val="100000"/>
                  </a:lnSpc>
                  <a:spcBef>
                    <a:spcPts val="0"/>
                  </a:spcBef>
                  <a:spcAft>
                    <a:spcPts val="0"/>
                  </a:spcAft>
                  <a:buClr>
                    <a:schemeClr val="lt1"/>
                  </a:buClr>
                  <a:buSzPts val="1000"/>
                  <a:buFont typeface="Calibri"/>
                  <a:buChar char="•"/>
                </a:pPr>
                <a:r>
                  <a:rPr i="1" lang="en" sz="1000" u="none" cap="none" strike="noStrike">
                    <a:solidFill>
                      <a:schemeClr val="lt1"/>
                    </a:solidFill>
                    <a:latin typeface="Calibri"/>
                    <a:ea typeface="Calibri"/>
                    <a:cs typeface="Calibri"/>
                    <a:sym typeface="Calibri"/>
                  </a:rPr>
                  <a:t>Vaccine inequity, specifically in terms of vaccine access and utilization, is a key issue in India. </a:t>
                </a:r>
                <a:endParaRPr sz="1000">
                  <a:latin typeface="Calibri"/>
                  <a:ea typeface="Calibri"/>
                  <a:cs typeface="Calibri"/>
                  <a:sym typeface="Calibri"/>
                </a:endParaRPr>
              </a:p>
              <a:p>
                <a:pPr indent="-165100" lvl="0" marL="171450" marR="0" rtl="0" algn="l">
                  <a:lnSpc>
                    <a:spcPct val="100000"/>
                  </a:lnSpc>
                  <a:spcBef>
                    <a:spcPts val="0"/>
                  </a:spcBef>
                  <a:spcAft>
                    <a:spcPts val="0"/>
                  </a:spcAft>
                  <a:buClr>
                    <a:schemeClr val="lt1"/>
                  </a:buClr>
                  <a:buSzPts val="1000"/>
                  <a:buFont typeface="Calibri"/>
                  <a:buChar char="•"/>
                </a:pPr>
                <a:r>
                  <a:rPr i="1" lang="en" sz="1000" u="none" cap="none" strike="noStrike">
                    <a:solidFill>
                      <a:schemeClr val="lt1"/>
                    </a:solidFill>
                    <a:latin typeface="Calibri"/>
                    <a:ea typeface="Calibri"/>
                    <a:cs typeface="Calibri"/>
                    <a:sym typeface="Calibri"/>
                  </a:rPr>
                  <a:t>Creating a long-term immunization program by using the principles of incentivisation may be a possible solution.</a:t>
                </a:r>
                <a:endParaRPr sz="1000">
                  <a:latin typeface="Calibri"/>
                  <a:ea typeface="Calibri"/>
                  <a:cs typeface="Calibri"/>
                  <a:sym typeface="Calibri"/>
                </a:endParaRPr>
              </a:p>
              <a:p>
                <a:pPr indent="-171450" lvl="0" marL="171450" marR="0" rtl="0" algn="l">
                  <a:lnSpc>
                    <a:spcPct val="100000"/>
                  </a:lnSpc>
                  <a:spcBef>
                    <a:spcPts val="0"/>
                  </a:spcBef>
                  <a:spcAft>
                    <a:spcPts val="0"/>
                  </a:spcAft>
                  <a:buClr>
                    <a:schemeClr val="lt1"/>
                  </a:buClr>
                  <a:buSzPts val="1000"/>
                  <a:buFont typeface="Calibri"/>
                  <a:buChar char="•"/>
                </a:pPr>
                <a:r>
                  <a:rPr i="1" lang="en" sz="1000" u="none" cap="none" strike="noStrike">
                    <a:solidFill>
                      <a:schemeClr val="lt1"/>
                    </a:solidFill>
                    <a:latin typeface="Calibri"/>
                    <a:ea typeface="Calibri"/>
                    <a:cs typeface="Calibri"/>
                    <a:sym typeface="Calibri"/>
                  </a:rPr>
                  <a:t>Education and communication around the benefits of immunization are most effective when delivered through a recognizable and esteemed human connection.</a:t>
                </a:r>
                <a:endParaRPr i="1" sz="1000">
                  <a:solidFill>
                    <a:schemeClr val="lt1"/>
                  </a:solidFill>
                  <a:latin typeface="Calibri"/>
                  <a:ea typeface="Calibri"/>
                  <a:cs typeface="Calibri"/>
                  <a:sym typeface="Calibri"/>
                </a:endParaRPr>
              </a:p>
              <a:p>
                <a:pPr indent="-171450" lvl="0" marL="171450" marR="0" rtl="0" algn="l">
                  <a:lnSpc>
                    <a:spcPct val="100000"/>
                  </a:lnSpc>
                  <a:spcBef>
                    <a:spcPts val="0"/>
                  </a:spcBef>
                  <a:spcAft>
                    <a:spcPts val="0"/>
                  </a:spcAft>
                  <a:buClr>
                    <a:schemeClr val="lt1"/>
                  </a:buClr>
                  <a:buSzPts val="1000"/>
                  <a:buFont typeface="Calibri"/>
                  <a:buChar char="•"/>
                </a:pPr>
                <a:r>
                  <a:rPr i="1" lang="en" sz="1000">
                    <a:solidFill>
                      <a:srgbClr val="FFFFFF"/>
                    </a:solidFill>
                    <a:latin typeface="Calibri"/>
                    <a:ea typeface="Calibri"/>
                    <a:cs typeface="Calibri"/>
                    <a:sym typeface="Calibri"/>
                  </a:rPr>
                  <a:t>Ensure access to vaccines through proper infrastructure through mobile clinics and other interventions</a:t>
                </a:r>
                <a:endParaRPr i="1" sz="1000">
                  <a:solidFill>
                    <a:schemeClr val="lt1"/>
                  </a:solidFill>
                  <a:latin typeface="Calibri"/>
                  <a:ea typeface="Calibri"/>
                  <a:cs typeface="Calibri"/>
                  <a:sym typeface="Calibri"/>
                </a:endParaRPr>
              </a:p>
            </p:txBody>
          </p:sp>
          <p:sp>
            <p:nvSpPr>
              <p:cNvPr id="241" name="Google Shape;241;p1"/>
              <p:cNvSpPr txBox="1"/>
              <p:nvPr/>
            </p:nvSpPr>
            <p:spPr>
              <a:xfrm>
                <a:off x="833792" y="2009096"/>
                <a:ext cx="5037900" cy="1241325"/>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800"/>
                  <a:buFont typeface="Arial"/>
                  <a:buNone/>
                </a:pPr>
                <a:r>
                  <a:rPr b="1" i="0" lang="en" sz="2800" u="none" cap="none" strike="noStrike">
                    <a:solidFill>
                      <a:schemeClr val="lt1"/>
                    </a:solidFill>
                    <a:latin typeface="Calibri"/>
                    <a:ea typeface="Calibri"/>
                    <a:cs typeface="Calibri"/>
                    <a:sym typeface="Calibri"/>
                  </a:rPr>
                  <a:t>Influencing Inequality through Immunization</a:t>
                </a:r>
                <a:r>
                  <a:rPr b="0" i="0" lang="en" sz="2800" u="none" cap="none" strike="noStrike">
                    <a:solidFill>
                      <a:schemeClr val="lt1"/>
                    </a:solidFill>
                    <a:latin typeface="Calibri"/>
                    <a:ea typeface="Calibri"/>
                    <a:cs typeface="Calibri"/>
                    <a:sym typeface="Calibri"/>
                  </a:rPr>
                  <a:t> </a:t>
                </a:r>
                <a:endParaRPr b="0" i="0" sz="2800" u="none" cap="none" strike="noStrike">
                  <a:solidFill>
                    <a:schemeClr val="lt1"/>
                  </a:solidFill>
                  <a:latin typeface="Calibri"/>
                  <a:ea typeface="Calibri"/>
                  <a:cs typeface="Calibri"/>
                  <a:sym typeface="Calibri"/>
                </a:endParaRPr>
              </a:p>
            </p:txBody>
          </p:sp>
        </p:grpSp>
      </p:grpSp>
      <p:pic>
        <p:nvPicPr>
          <p:cNvPr id="242" name="Google Shape;242;p1"/>
          <p:cNvPicPr preferRelativeResize="0"/>
          <p:nvPr/>
        </p:nvPicPr>
        <p:blipFill rotWithShape="1">
          <a:blip r:embed="rId3">
            <a:alphaModFix/>
          </a:blip>
          <a:srcRect b="-1599" l="-946" r="-947" t="-1589"/>
          <a:stretch/>
        </p:blipFill>
        <p:spPr>
          <a:xfrm>
            <a:off x="5010198" y="221601"/>
            <a:ext cx="4057650" cy="4490799"/>
          </a:xfrm>
          <a:prstGeom prst="rect">
            <a:avLst/>
          </a:prstGeom>
          <a:noFill/>
          <a:ln>
            <a:noFill/>
          </a:ln>
        </p:spPr>
      </p:pic>
      <p:sp>
        <p:nvSpPr>
          <p:cNvPr id="243" name="Google Shape;243;p1"/>
          <p:cNvSpPr txBox="1"/>
          <p:nvPr/>
        </p:nvSpPr>
        <p:spPr>
          <a:xfrm>
            <a:off x="5147900" y="4712400"/>
            <a:ext cx="39990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999999"/>
                </a:solidFill>
                <a:latin typeface="Georgia"/>
                <a:ea typeface="Georgia"/>
                <a:cs typeface="Georgia"/>
                <a:sym typeface="Georgia"/>
              </a:rPr>
              <a:t>Group 3</a:t>
            </a:r>
            <a:r>
              <a:rPr b="0" i="0" lang="en" sz="800" u="none" cap="none" strike="noStrike">
                <a:solidFill>
                  <a:srgbClr val="999999"/>
                </a:solidFill>
                <a:latin typeface="Georgia"/>
                <a:ea typeface="Georgia"/>
                <a:cs typeface="Georgia"/>
                <a:sym typeface="Georgia"/>
              </a:rPr>
              <a:t>: Jane Shambare, Miranda Nonikashvili, Sanket Sen, Laura Chambers, Hajar Idrissi, Monica Beeder, Amalie Moxness Reksten &amp; Tolulope Aworefa.</a:t>
            </a:r>
            <a:endParaRPr b="0" i="0" sz="800" u="none" cap="none" strike="noStrike">
              <a:solidFill>
                <a:srgbClr val="999999"/>
              </a:solidFill>
              <a:latin typeface="Georgia"/>
              <a:ea typeface="Georgia"/>
              <a:cs typeface="Georgia"/>
              <a:sym typeface="Georgia"/>
            </a:endParaRPr>
          </a:p>
        </p:txBody>
      </p:sp>
      <p:sp>
        <p:nvSpPr>
          <p:cNvPr id="244" name="Google Shape;244;p1"/>
          <p:cNvSpPr txBox="1"/>
          <p:nvPr/>
        </p:nvSpPr>
        <p:spPr>
          <a:xfrm>
            <a:off x="367725" y="3150450"/>
            <a:ext cx="386700" cy="338700"/>
          </a:xfrm>
          <a:prstGeom prst="rect">
            <a:avLst/>
          </a:prstGeom>
          <a:noFill/>
          <a:ln>
            <a:noFill/>
          </a:ln>
        </p:spPr>
        <p:txBody>
          <a:bodyPr anchorCtr="0" anchor="t" bIns="91425" lIns="91425" spcFirstLastPara="1" rIns="91425" wrap="square" tIns="91425">
            <a:spAutoFit/>
          </a:bodyPr>
          <a:lstStyle/>
          <a:p>
            <a:pPr indent="-228600" lvl="0" marL="457200" marR="0" rtl="0" algn="l">
              <a:lnSpc>
                <a:spcPct val="100000"/>
              </a:lnSpc>
              <a:spcBef>
                <a:spcPts val="0"/>
              </a:spcBef>
              <a:spcAft>
                <a:spcPts val="0"/>
              </a:spcAft>
              <a:buClr>
                <a:schemeClr val="lt1"/>
              </a:buClr>
              <a:buSzPts val="1000"/>
              <a:buFont typeface="Calibri"/>
              <a:buNone/>
            </a:pPr>
            <a:r>
              <a:t/>
            </a:r>
            <a:endParaRPr b="0" i="0" sz="1000" u="none" cap="none" strike="noStrike">
              <a:solidFill>
                <a:schemeClr val="lt1"/>
              </a:solidFill>
              <a:latin typeface="Calibri"/>
              <a:ea typeface="Calibri"/>
              <a:cs typeface="Calibri"/>
              <a:sym typeface="Calibri"/>
            </a:endParaRPr>
          </a:p>
        </p:txBody>
      </p:sp>
      <p:sp>
        <p:nvSpPr>
          <p:cNvPr id="245" name="Google Shape;245;p1"/>
          <p:cNvSpPr txBox="1"/>
          <p:nvPr/>
        </p:nvSpPr>
        <p:spPr>
          <a:xfrm>
            <a:off x="520125" y="3605638"/>
            <a:ext cx="386700" cy="338700"/>
          </a:xfrm>
          <a:prstGeom prst="rect">
            <a:avLst/>
          </a:prstGeom>
          <a:noFill/>
          <a:ln>
            <a:noFill/>
          </a:ln>
        </p:spPr>
        <p:txBody>
          <a:bodyPr anchorCtr="0" anchor="t" bIns="91425" lIns="91425" spcFirstLastPara="1" rIns="91425" wrap="square" tIns="91425">
            <a:spAutoFit/>
          </a:bodyPr>
          <a:lstStyle/>
          <a:p>
            <a:pPr indent="-228600" lvl="0" marL="457200" marR="0" rtl="0" algn="l">
              <a:lnSpc>
                <a:spcPct val="100000"/>
              </a:lnSpc>
              <a:spcBef>
                <a:spcPts val="0"/>
              </a:spcBef>
              <a:spcAft>
                <a:spcPts val="0"/>
              </a:spcAft>
              <a:buClr>
                <a:schemeClr val="lt1"/>
              </a:buClr>
              <a:buSzPts val="1000"/>
              <a:buFont typeface="Calibri"/>
              <a:buNone/>
            </a:pPr>
            <a:r>
              <a:t/>
            </a:r>
            <a:endParaRPr b="0" i="0" sz="1000" u="none" cap="none" strike="noStrike">
              <a:solidFill>
                <a:schemeClr val="lt1"/>
              </a:solidFill>
              <a:latin typeface="Calibri"/>
              <a:ea typeface="Calibri"/>
              <a:cs typeface="Calibri"/>
              <a:sym typeface="Calibri"/>
            </a:endParaRPr>
          </a:p>
        </p:txBody>
      </p:sp>
      <p:sp>
        <p:nvSpPr>
          <p:cNvPr id="246" name="Google Shape;246;p1"/>
          <p:cNvSpPr txBox="1"/>
          <p:nvPr/>
        </p:nvSpPr>
        <p:spPr>
          <a:xfrm>
            <a:off x="520125" y="4250700"/>
            <a:ext cx="386700" cy="338700"/>
          </a:xfrm>
          <a:prstGeom prst="rect">
            <a:avLst/>
          </a:prstGeom>
          <a:noFill/>
          <a:ln>
            <a:noFill/>
          </a:ln>
        </p:spPr>
        <p:txBody>
          <a:bodyPr anchorCtr="0" anchor="t" bIns="91425" lIns="91425" spcFirstLastPara="1" rIns="91425" wrap="square" tIns="91425">
            <a:spAutoFit/>
          </a:bodyPr>
          <a:lstStyle/>
          <a:p>
            <a:pPr indent="-228600" lvl="0" marL="457200" marR="0" rtl="0" algn="l">
              <a:lnSpc>
                <a:spcPct val="100000"/>
              </a:lnSpc>
              <a:spcBef>
                <a:spcPts val="0"/>
              </a:spcBef>
              <a:spcAft>
                <a:spcPts val="0"/>
              </a:spcAft>
              <a:buClr>
                <a:schemeClr val="lt1"/>
              </a:buClr>
              <a:buSzPts val="1000"/>
              <a:buFont typeface="Calibri"/>
              <a:buNone/>
            </a:pPr>
            <a:r>
              <a:t/>
            </a:r>
            <a:endParaRPr b="0" i="0" sz="10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
          <p:cNvSpPr/>
          <p:nvPr/>
        </p:nvSpPr>
        <p:spPr>
          <a:xfrm>
            <a:off x="0" y="0"/>
            <a:ext cx="4456800" cy="5143500"/>
          </a:xfrm>
          <a:prstGeom prst="rect">
            <a:avLst/>
          </a:prstGeom>
          <a:solidFill>
            <a:srgbClr val="1EABE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52" name="Google Shape;252;p2"/>
          <p:cNvPicPr preferRelativeResize="0"/>
          <p:nvPr/>
        </p:nvPicPr>
        <p:blipFill rotWithShape="1">
          <a:blip r:embed="rId3">
            <a:alphaModFix/>
          </a:blip>
          <a:srcRect b="0" l="0" r="0" t="0"/>
          <a:stretch/>
        </p:blipFill>
        <p:spPr>
          <a:xfrm>
            <a:off x="5139602" y="1046475"/>
            <a:ext cx="3470635" cy="3641450"/>
          </a:xfrm>
          <a:prstGeom prst="rect">
            <a:avLst/>
          </a:prstGeom>
          <a:noFill/>
          <a:ln>
            <a:noFill/>
          </a:ln>
        </p:spPr>
      </p:pic>
      <p:sp>
        <p:nvSpPr>
          <p:cNvPr id="253" name="Google Shape;253;p2"/>
          <p:cNvSpPr txBox="1"/>
          <p:nvPr>
            <p:ph type="title"/>
          </p:nvPr>
        </p:nvSpPr>
        <p:spPr>
          <a:xfrm>
            <a:off x="-155850" y="264975"/>
            <a:ext cx="4768500" cy="500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3200">
                <a:solidFill>
                  <a:schemeClr val="lt1"/>
                </a:solidFill>
                <a:latin typeface="Calibri"/>
                <a:ea typeface="Calibri"/>
                <a:cs typeface="Calibri"/>
                <a:sym typeface="Calibri"/>
              </a:rPr>
              <a:t>Problem statement</a:t>
            </a:r>
            <a:endParaRPr sz="3200">
              <a:solidFill>
                <a:schemeClr val="lt1"/>
              </a:solidFill>
              <a:latin typeface="Calibri"/>
              <a:ea typeface="Calibri"/>
              <a:cs typeface="Calibri"/>
              <a:sym typeface="Calibri"/>
            </a:endParaRPr>
          </a:p>
        </p:txBody>
      </p:sp>
      <p:sp>
        <p:nvSpPr>
          <p:cNvPr id="254" name="Google Shape;254;p2"/>
          <p:cNvSpPr txBox="1"/>
          <p:nvPr/>
        </p:nvSpPr>
        <p:spPr>
          <a:xfrm>
            <a:off x="4849750" y="108375"/>
            <a:ext cx="4091100" cy="96331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0" i="0" lang="en" sz="1100" u="none" cap="none" strike="noStrike">
                <a:solidFill>
                  <a:schemeClr val="dk1"/>
                </a:solidFill>
                <a:latin typeface="Calibri"/>
                <a:ea typeface="Calibri"/>
                <a:cs typeface="Calibri"/>
                <a:sym typeface="Calibri"/>
              </a:rPr>
              <a:t>The global community agreed to reach all children with immunization services in the form of the 2030 Agenda for Sustainable Development. However, vaccine inequity</a:t>
            </a:r>
            <a:r>
              <a:rPr b="0" i="0" lang="en" sz="1100" u="none" cap="none" strike="sngStrike">
                <a:solidFill>
                  <a:schemeClr val="dk1"/>
                </a:solidFill>
                <a:latin typeface="Calibri"/>
                <a:ea typeface="Calibri"/>
                <a:cs typeface="Calibri"/>
                <a:sym typeface="Calibri"/>
              </a:rPr>
              <a:t> </a:t>
            </a:r>
            <a:r>
              <a:rPr b="0" i="0" lang="en" sz="1100" u="none" cap="none" strike="noStrike">
                <a:solidFill>
                  <a:schemeClr val="dk1"/>
                </a:solidFill>
                <a:latin typeface="Calibri"/>
                <a:ea typeface="Calibri"/>
                <a:cs typeface="Calibri"/>
                <a:sym typeface="Calibri"/>
              </a:rPr>
              <a:t>is a key issue across the region, especially for children. </a:t>
            </a:r>
            <a:endParaRPr b="0" i="0" sz="1100" u="none" cap="none" strike="noStrike">
              <a:solidFill>
                <a:srgbClr val="000000"/>
              </a:solidFill>
              <a:latin typeface="Calibri"/>
              <a:ea typeface="Calibri"/>
              <a:cs typeface="Calibri"/>
              <a:sym typeface="Calibri"/>
            </a:endParaRPr>
          </a:p>
        </p:txBody>
      </p:sp>
      <p:sp>
        <p:nvSpPr>
          <p:cNvPr id="255" name="Google Shape;255;p2"/>
          <p:cNvSpPr txBox="1"/>
          <p:nvPr/>
        </p:nvSpPr>
        <p:spPr>
          <a:xfrm>
            <a:off x="447050" y="1205650"/>
            <a:ext cx="4009800" cy="2146711"/>
          </a:xfrm>
          <a:prstGeom prst="rect">
            <a:avLst/>
          </a:prstGeom>
          <a:noFill/>
          <a:ln>
            <a:noFill/>
          </a:ln>
        </p:spPr>
        <p:txBody>
          <a:bodyPr anchorCtr="0" anchor="t" bIns="91425" lIns="91425" spcFirstLastPara="1" rIns="91425" wrap="square" tIns="91425">
            <a:spAutoFit/>
          </a:bodyPr>
          <a:lstStyle/>
          <a:p>
            <a:pPr indent="-336550" lvl="0" marL="457200" marR="0" rtl="0" algn="l">
              <a:lnSpc>
                <a:spcPct val="150000"/>
              </a:lnSpc>
              <a:spcBef>
                <a:spcPts val="0"/>
              </a:spcBef>
              <a:spcAft>
                <a:spcPts val="0"/>
              </a:spcAft>
              <a:buClr>
                <a:schemeClr val="lt1"/>
              </a:buClr>
              <a:buSzPts val="1700"/>
              <a:buFont typeface="Georgia"/>
              <a:buChar char="●"/>
            </a:pPr>
            <a:r>
              <a:rPr b="0" i="0" lang="en" sz="1700" u="none" cap="none" strike="noStrike">
                <a:solidFill>
                  <a:schemeClr val="lt1"/>
                </a:solidFill>
                <a:latin typeface="Calibri"/>
                <a:ea typeface="Calibri"/>
                <a:cs typeface="Calibri"/>
                <a:sym typeface="Calibri"/>
              </a:rPr>
              <a:t>Important statistics</a:t>
            </a:r>
            <a:endParaRPr b="0" i="0" sz="1700" u="none" cap="none" strike="noStrike">
              <a:solidFill>
                <a:schemeClr val="lt1"/>
              </a:solidFill>
              <a:latin typeface="Calibri"/>
              <a:ea typeface="Calibri"/>
              <a:cs typeface="Calibri"/>
              <a:sym typeface="Calibri"/>
            </a:endParaRPr>
          </a:p>
          <a:p>
            <a:pPr indent="-336550" lvl="0" marL="457200" marR="0" rtl="0" algn="l">
              <a:lnSpc>
                <a:spcPct val="150000"/>
              </a:lnSpc>
              <a:spcBef>
                <a:spcPts val="0"/>
              </a:spcBef>
              <a:spcAft>
                <a:spcPts val="0"/>
              </a:spcAft>
              <a:buClr>
                <a:schemeClr val="lt1"/>
              </a:buClr>
              <a:buSzPts val="1700"/>
              <a:buFont typeface="Georgia"/>
              <a:buChar char="●"/>
            </a:pPr>
            <a:r>
              <a:rPr b="0" i="0" lang="en" sz="1700" u="none" cap="none" strike="noStrike">
                <a:solidFill>
                  <a:schemeClr val="lt1"/>
                </a:solidFill>
                <a:latin typeface="Calibri"/>
                <a:ea typeface="Calibri"/>
                <a:cs typeface="Calibri"/>
                <a:sym typeface="Calibri"/>
              </a:rPr>
              <a:t>Resources and wealth</a:t>
            </a:r>
            <a:endParaRPr b="0" i="0" sz="1700" u="none" cap="none" strike="noStrike">
              <a:solidFill>
                <a:schemeClr val="lt1"/>
              </a:solidFill>
              <a:latin typeface="Calibri"/>
              <a:ea typeface="Calibri"/>
              <a:cs typeface="Calibri"/>
              <a:sym typeface="Calibri"/>
            </a:endParaRPr>
          </a:p>
          <a:p>
            <a:pPr indent="-336550" lvl="0" marL="457200" marR="0" rtl="0" algn="l">
              <a:lnSpc>
                <a:spcPct val="150000"/>
              </a:lnSpc>
              <a:spcBef>
                <a:spcPts val="0"/>
              </a:spcBef>
              <a:spcAft>
                <a:spcPts val="0"/>
              </a:spcAft>
              <a:buClr>
                <a:schemeClr val="lt1"/>
              </a:buClr>
              <a:buSzPts val="1700"/>
              <a:buFont typeface="Georgia"/>
              <a:buChar char="●"/>
            </a:pPr>
            <a:r>
              <a:rPr b="0" i="0" lang="en" sz="1700" u="none" cap="none" strike="noStrike">
                <a:solidFill>
                  <a:schemeClr val="lt1"/>
                </a:solidFill>
                <a:latin typeface="Calibri"/>
                <a:ea typeface="Calibri"/>
                <a:cs typeface="Calibri"/>
                <a:sym typeface="Calibri"/>
              </a:rPr>
              <a:t>Contributing factors</a:t>
            </a:r>
            <a:endParaRPr b="0" i="0" sz="1700" u="none" cap="none" strike="noStrike">
              <a:solidFill>
                <a:schemeClr val="lt1"/>
              </a:solidFill>
              <a:latin typeface="Calibri"/>
              <a:ea typeface="Calibri"/>
              <a:cs typeface="Calibri"/>
              <a:sym typeface="Calibri"/>
            </a:endParaRPr>
          </a:p>
          <a:p>
            <a:pPr indent="-336550" lvl="0" marL="457200" marR="0" rtl="0" algn="l">
              <a:lnSpc>
                <a:spcPct val="150000"/>
              </a:lnSpc>
              <a:spcBef>
                <a:spcPts val="0"/>
              </a:spcBef>
              <a:spcAft>
                <a:spcPts val="0"/>
              </a:spcAft>
              <a:buClr>
                <a:schemeClr val="lt1"/>
              </a:buClr>
              <a:buSzPts val="1700"/>
              <a:buFont typeface="Georgia"/>
              <a:buChar char="●"/>
            </a:pPr>
            <a:r>
              <a:rPr b="0" i="0" lang="en" sz="1700" u="none" cap="none" strike="noStrike">
                <a:solidFill>
                  <a:schemeClr val="lt1"/>
                </a:solidFill>
                <a:latin typeface="Calibri"/>
                <a:ea typeface="Calibri"/>
                <a:cs typeface="Calibri"/>
                <a:sym typeface="Calibri"/>
              </a:rPr>
              <a:t>Communication</a:t>
            </a:r>
            <a:endParaRPr b="0" i="0" sz="1700" u="none" cap="none" strike="noStrike">
              <a:solidFill>
                <a:schemeClr val="lt1"/>
              </a:solidFill>
              <a:latin typeface="Calibri"/>
              <a:ea typeface="Calibri"/>
              <a:cs typeface="Calibri"/>
              <a:sym typeface="Calibri"/>
            </a:endParaRPr>
          </a:p>
          <a:p>
            <a:pPr indent="-336550" lvl="0" marL="457200" marR="0" rtl="0" algn="l">
              <a:lnSpc>
                <a:spcPct val="150000"/>
              </a:lnSpc>
              <a:spcBef>
                <a:spcPts val="0"/>
              </a:spcBef>
              <a:spcAft>
                <a:spcPts val="0"/>
              </a:spcAft>
              <a:buClr>
                <a:schemeClr val="lt1"/>
              </a:buClr>
              <a:buSzPts val="1700"/>
              <a:buFont typeface="Georgia"/>
              <a:buChar char="●"/>
            </a:pPr>
            <a:r>
              <a:rPr b="0" i="0" lang="en" sz="1700" u="none" cap="none" strike="noStrike">
                <a:solidFill>
                  <a:schemeClr val="lt1"/>
                </a:solidFill>
                <a:latin typeface="Calibri"/>
                <a:ea typeface="Calibri"/>
                <a:cs typeface="Calibri"/>
                <a:sym typeface="Calibri"/>
              </a:rPr>
              <a:t>The impact of COVID-19</a:t>
            </a:r>
            <a:endParaRPr b="0" i="0" sz="1700" u="none" cap="none" strike="noStrike">
              <a:solidFill>
                <a:schemeClr val="lt1"/>
              </a:solidFill>
              <a:latin typeface="Calibri"/>
              <a:ea typeface="Calibri"/>
              <a:cs typeface="Calibri"/>
              <a:sym typeface="Calibri"/>
            </a:endParaRPr>
          </a:p>
        </p:txBody>
      </p:sp>
      <p:pic>
        <p:nvPicPr>
          <p:cNvPr id="256" name="Google Shape;256;p2"/>
          <p:cNvPicPr preferRelativeResize="0"/>
          <p:nvPr/>
        </p:nvPicPr>
        <p:blipFill rotWithShape="1">
          <a:blip r:embed="rId4">
            <a:alphaModFix/>
          </a:blip>
          <a:srcRect b="0" l="0" r="0" t="0"/>
          <a:stretch/>
        </p:blipFill>
        <p:spPr>
          <a:xfrm>
            <a:off x="1296525" y="3871350"/>
            <a:ext cx="944976" cy="944976"/>
          </a:xfrm>
          <a:prstGeom prst="rect">
            <a:avLst/>
          </a:prstGeom>
          <a:noFill/>
          <a:ln>
            <a:noFill/>
          </a:ln>
        </p:spPr>
      </p:pic>
      <p:pic>
        <p:nvPicPr>
          <p:cNvPr id="257" name="Google Shape;257;p2"/>
          <p:cNvPicPr preferRelativeResize="0"/>
          <p:nvPr/>
        </p:nvPicPr>
        <p:blipFill rotWithShape="1">
          <a:blip r:embed="rId5">
            <a:alphaModFix/>
          </a:blip>
          <a:srcRect b="0" l="0" r="0" t="0"/>
          <a:stretch/>
        </p:blipFill>
        <p:spPr>
          <a:xfrm>
            <a:off x="2241499" y="3871350"/>
            <a:ext cx="542725" cy="944975"/>
          </a:xfrm>
          <a:prstGeom prst="rect">
            <a:avLst/>
          </a:prstGeom>
          <a:noFill/>
          <a:ln>
            <a:noFill/>
          </a:ln>
        </p:spPr>
      </p:pic>
      <p:sp>
        <p:nvSpPr>
          <p:cNvPr id="258" name="Google Shape;258;p2"/>
          <p:cNvSpPr txBox="1"/>
          <p:nvPr/>
        </p:nvSpPr>
        <p:spPr>
          <a:xfrm>
            <a:off x="5139552" y="4687925"/>
            <a:ext cx="3470635" cy="307746"/>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rgbClr val="505050"/>
                </a:solidFill>
                <a:highlight>
                  <a:srgbClr val="FFFFFF"/>
                </a:highlight>
                <a:latin typeface="Calibri"/>
                <a:ea typeface="Calibri"/>
                <a:cs typeface="Calibri"/>
                <a:sym typeface="Calibri"/>
              </a:rPr>
              <a:t>Distribution of full immunization coverage gap by the districts of India</a:t>
            </a:r>
            <a:endParaRPr b="0" i="0" sz="105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
          <p:cNvSpPr/>
          <p:nvPr/>
        </p:nvSpPr>
        <p:spPr>
          <a:xfrm>
            <a:off x="0" y="0"/>
            <a:ext cx="9144000" cy="924900"/>
          </a:xfrm>
          <a:prstGeom prst="rect">
            <a:avLst/>
          </a:prstGeom>
          <a:solidFill>
            <a:srgbClr val="1EABE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4" name="Google Shape;264;p3"/>
          <p:cNvSpPr txBox="1"/>
          <p:nvPr/>
        </p:nvSpPr>
        <p:spPr>
          <a:xfrm>
            <a:off x="257175" y="209398"/>
            <a:ext cx="7372500" cy="700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Calibri"/>
                <a:ea typeface="Calibri"/>
                <a:cs typeface="Calibri"/>
                <a:sym typeface="Calibri"/>
              </a:rPr>
              <a:t>RECOMMENDED STRATEGIES</a:t>
            </a:r>
            <a:endParaRPr b="0"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chemeClr val="lt1"/>
                </a:solidFill>
                <a:latin typeface="Calibri"/>
                <a:ea typeface="Calibri"/>
                <a:cs typeface="Calibri"/>
                <a:sym typeface="Calibri"/>
              </a:rPr>
              <a:t>Multidimensional </a:t>
            </a:r>
            <a:r>
              <a:rPr b="0" i="1" lang="en" sz="2700" u="none" cap="none" strike="noStrike">
                <a:solidFill>
                  <a:schemeClr val="lt1"/>
                </a:solidFill>
                <a:latin typeface="Calibri"/>
                <a:ea typeface="Calibri"/>
                <a:cs typeface="Calibri"/>
                <a:sym typeface="Calibri"/>
              </a:rPr>
              <a:t>mmm-Matrix</a:t>
            </a:r>
            <a:endParaRPr b="0" i="0" sz="1100" u="none" cap="none" strike="noStrike">
              <a:solidFill>
                <a:schemeClr val="lt1"/>
              </a:solidFill>
              <a:latin typeface="Arial"/>
              <a:ea typeface="Arial"/>
              <a:cs typeface="Arial"/>
              <a:sym typeface="Arial"/>
            </a:endParaRPr>
          </a:p>
        </p:txBody>
      </p:sp>
      <p:sp>
        <p:nvSpPr>
          <p:cNvPr id="265" name="Google Shape;265;p3"/>
          <p:cNvSpPr/>
          <p:nvPr/>
        </p:nvSpPr>
        <p:spPr>
          <a:xfrm>
            <a:off x="-1370032595" y="-10638"/>
            <a:ext cx="1379730900" cy="342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66" name="Google Shape;266;p3"/>
          <p:cNvSpPr/>
          <p:nvPr/>
        </p:nvSpPr>
        <p:spPr>
          <a:xfrm>
            <a:off x="332725" y="2033227"/>
            <a:ext cx="1645800" cy="2214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333B5B"/>
                </a:solidFill>
                <a:latin typeface="Calibri"/>
                <a:ea typeface="Calibri"/>
                <a:cs typeface="Calibri"/>
                <a:sym typeface="Calibri"/>
              </a:rPr>
              <a:t>Three recommended strategies classified according to the mmm-Matrix</a:t>
            </a:r>
            <a:endParaRPr b="0" i="0" sz="1100" u="none" cap="none" strike="noStrike">
              <a:solidFill>
                <a:srgbClr val="000000"/>
              </a:solidFill>
              <a:latin typeface="Arial"/>
              <a:ea typeface="Arial"/>
              <a:cs typeface="Arial"/>
              <a:sym typeface="Arial"/>
            </a:endParaRPr>
          </a:p>
        </p:txBody>
      </p:sp>
      <p:grpSp>
        <p:nvGrpSpPr>
          <p:cNvPr id="267" name="Google Shape;267;p3"/>
          <p:cNvGrpSpPr/>
          <p:nvPr/>
        </p:nvGrpSpPr>
        <p:grpSpPr>
          <a:xfrm>
            <a:off x="1975360" y="1227142"/>
            <a:ext cx="6742496" cy="3343436"/>
            <a:chOff x="2324302" y="1658661"/>
            <a:chExt cx="8989994" cy="4457914"/>
          </a:xfrm>
        </p:grpSpPr>
        <p:grpSp>
          <p:nvGrpSpPr>
            <p:cNvPr id="268" name="Google Shape;268;p3"/>
            <p:cNvGrpSpPr/>
            <p:nvPr/>
          </p:nvGrpSpPr>
          <p:grpSpPr>
            <a:xfrm>
              <a:off x="6536652" y="1658661"/>
              <a:ext cx="4777644" cy="1426657"/>
              <a:chOff x="230818" y="-141"/>
              <a:chExt cx="5910000" cy="2350341"/>
            </a:xfrm>
          </p:grpSpPr>
          <p:sp>
            <p:nvSpPr>
              <p:cNvPr id="269" name="Google Shape;269;p3"/>
              <p:cNvSpPr/>
              <p:nvPr/>
            </p:nvSpPr>
            <p:spPr>
              <a:xfrm rot="10800000">
                <a:off x="230818" y="-141"/>
                <a:ext cx="5910000" cy="2350200"/>
              </a:xfrm>
              <a:prstGeom prst="trapezoid">
                <a:avLst>
                  <a:gd fmla="val 52504" name="adj"/>
                </a:avLst>
              </a:prstGeom>
              <a:solidFill>
                <a:srgbClr val="1EABE5">
                  <a:alpha val="29803"/>
                </a:srgbClr>
              </a:solidFill>
              <a:ln cap="flat" cmpd="sng" w="12700">
                <a:solidFill>
                  <a:srgbClr val="22909E"/>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3"/>
              <p:cNvSpPr txBox="1"/>
              <p:nvPr/>
            </p:nvSpPr>
            <p:spPr>
              <a:xfrm>
                <a:off x="1265090" y="0"/>
                <a:ext cx="3841500" cy="2350200"/>
              </a:xfrm>
              <a:prstGeom prst="rect">
                <a:avLst/>
              </a:prstGeom>
              <a:noFill/>
              <a:ln>
                <a:noFill/>
              </a:ln>
            </p:spPr>
            <p:txBody>
              <a:bodyPr anchorCtr="0" anchor="ctr" bIns="61925" lIns="61925" spcFirstLastPara="1" rIns="61925" wrap="square" tIns="61925">
                <a:noAutofit/>
              </a:bodyPr>
              <a:lstStyle/>
              <a:p>
                <a:pPr indent="0" lvl="0" marL="0" marR="0" rtl="0" algn="ctr">
                  <a:lnSpc>
                    <a:spcPct val="90000"/>
                  </a:lnSpc>
                  <a:spcBef>
                    <a:spcPts val="0"/>
                  </a:spcBef>
                  <a:spcAft>
                    <a:spcPts val="0"/>
                  </a:spcAft>
                  <a:buClr>
                    <a:srgbClr val="22909E"/>
                  </a:buClr>
                  <a:buSzPts val="5100"/>
                  <a:buFont typeface="Calibri"/>
                  <a:buNone/>
                </a:pPr>
                <a:r>
                  <a:rPr b="0" i="0" lang="en" sz="5100" u="none" cap="none" strike="noStrike">
                    <a:solidFill>
                      <a:srgbClr val="22909E"/>
                    </a:solidFill>
                    <a:latin typeface="Calibri"/>
                    <a:ea typeface="Calibri"/>
                    <a:cs typeface="Calibri"/>
                    <a:sym typeface="Calibri"/>
                  </a:rPr>
                  <a:t>Macro</a:t>
                </a:r>
                <a:endParaRPr b="0" i="0" sz="1100" u="none" cap="none" strike="noStrike">
                  <a:solidFill>
                    <a:srgbClr val="000000"/>
                  </a:solidFill>
                  <a:latin typeface="Arial"/>
                  <a:ea typeface="Arial"/>
                  <a:cs typeface="Arial"/>
                  <a:sym typeface="Arial"/>
                </a:endParaRPr>
              </a:p>
            </p:txBody>
          </p:sp>
        </p:grpSp>
        <p:grpSp>
          <p:nvGrpSpPr>
            <p:cNvPr id="271" name="Google Shape;271;p3"/>
            <p:cNvGrpSpPr/>
            <p:nvPr/>
          </p:nvGrpSpPr>
          <p:grpSpPr>
            <a:xfrm>
              <a:off x="7332924" y="3174290"/>
              <a:ext cx="3182460" cy="1426574"/>
              <a:chOff x="1477945" y="2519499"/>
              <a:chExt cx="3393900" cy="1832700"/>
            </a:xfrm>
          </p:grpSpPr>
          <p:sp>
            <p:nvSpPr>
              <p:cNvPr id="272" name="Google Shape;272;p3"/>
              <p:cNvSpPr/>
              <p:nvPr/>
            </p:nvSpPr>
            <p:spPr>
              <a:xfrm rot="10800000">
                <a:off x="1477945" y="2519499"/>
                <a:ext cx="3393900" cy="1832700"/>
              </a:xfrm>
              <a:prstGeom prst="trapezoid">
                <a:avLst>
                  <a:gd fmla="val 52504" name="adj"/>
                </a:avLst>
              </a:prstGeom>
              <a:solidFill>
                <a:srgbClr val="1EABE5">
                  <a:alpha val="29803"/>
                </a:srgbClr>
              </a:solidFill>
              <a:ln cap="flat" cmpd="sng" w="12700">
                <a:solidFill>
                  <a:srgbClr val="22909E"/>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3"/>
              <p:cNvSpPr txBox="1"/>
              <p:nvPr/>
            </p:nvSpPr>
            <p:spPr>
              <a:xfrm>
                <a:off x="2081477" y="2576995"/>
                <a:ext cx="2162100" cy="1660200"/>
              </a:xfrm>
              <a:prstGeom prst="rect">
                <a:avLst/>
              </a:prstGeom>
              <a:noFill/>
              <a:ln>
                <a:noFill/>
              </a:ln>
            </p:spPr>
            <p:txBody>
              <a:bodyPr anchorCtr="0" anchor="ctr" bIns="45725" lIns="45725" spcFirstLastPara="1" rIns="45725" wrap="square" tIns="45725">
                <a:noAutofit/>
              </a:bodyPr>
              <a:lstStyle/>
              <a:p>
                <a:pPr indent="0" lvl="0" marL="0" marR="0" rtl="0" algn="ctr">
                  <a:lnSpc>
                    <a:spcPct val="90000"/>
                  </a:lnSpc>
                  <a:spcBef>
                    <a:spcPts val="0"/>
                  </a:spcBef>
                  <a:spcAft>
                    <a:spcPts val="0"/>
                  </a:spcAft>
                  <a:buClr>
                    <a:srgbClr val="22909E"/>
                  </a:buClr>
                  <a:buSzPts val="3600"/>
                  <a:buFont typeface="Calibri"/>
                  <a:buNone/>
                </a:pPr>
                <a:r>
                  <a:rPr b="0" i="0" lang="en" sz="3600" u="none" cap="none" strike="noStrike">
                    <a:solidFill>
                      <a:srgbClr val="22909E"/>
                    </a:solidFill>
                    <a:latin typeface="Calibri"/>
                    <a:ea typeface="Calibri"/>
                    <a:cs typeface="Calibri"/>
                    <a:sym typeface="Calibri"/>
                  </a:rPr>
                  <a:t>Meso</a:t>
                </a:r>
                <a:endParaRPr b="0" i="0" sz="4900" u="none" cap="none" strike="noStrike">
                  <a:solidFill>
                    <a:srgbClr val="22909E"/>
                  </a:solidFill>
                  <a:latin typeface="Calibri"/>
                  <a:ea typeface="Calibri"/>
                  <a:cs typeface="Calibri"/>
                  <a:sym typeface="Calibri"/>
                </a:endParaRPr>
              </a:p>
            </p:txBody>
          </p:sp>
        </p:grpSp>
        <p:grpSp>
          <p:nvGrpSpPr>
            <p:cNvPr id="274" name="Google Shape;274;p3"/>
            <p:cNvGrpSpPr/>
            <p:nvPr/>
          </p:nvGrpSpPr>
          <p:grpSpPr>
            <a:xfrm>
              <a:off x="8141382" y="4689987"/>
              <a:ext cx="1575721" cy="1426588"/>
              <a:chOff x="2256138" y="4054871"/>
              <a:chExt cx="2005500" cy="2222100"/>
            </a:xfrm>
          </p:grpSpPr>
          <p:sp>
            <p:nvSpPr>
              <p:cNvPr id="275" name="Google Shape;275;p3"/>
              <p:cNvSpPr/>
              <p:nvPr/>
            </p:nvSpPr>
            <p:spPr>
              <a:xfrm rot="10800000">
                <a:off x="2256138" y="4054871"/>
                <a:ext cx="2005500" cy="2222100"/>
              </a:xfrm>
              <a:prstGeom prst="trapezoid">
                <a:avLst>
                  <a:gd fmla="val 54063" name="adj"/>
                </a:avLst>
              </a:prstGeom>
              <a:solidFill>
                <a:srgbClr val="1EABE5">
                  <a:alpha val="29803"/>
                </a:srgbClr>
              </a:solidFill>
              <a:ln cap="flat" cmpd="sng" w="12700">
                <a:solidFill>
                  <a:srgbClr val="22909E"/>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3"/>
              <p:cNvSpPr txBox="1"/>
              <p:nvPr/>
            </p:nvSpPr>
            <p:spPr>
              <a:xfrm>
                <a:off x="2627159" y="4349354"/>
                <a:ext cx="1220700" cy="1145700"/>
              </a:xfrm>
              <a:prstGeom prst="rect">
                <a:avLst/>
              </a:prstGeom>
              <a:noFill/>
              <a:ln>
                <a:noFill/>
              </a:ln>
            </p:spPr>
            <p:txBody>
              <a:bodyPr anchorCtr="0" anchor="ctr" bIns="26675" lIns="26675" spcFirstLastPara="1" rIns="26675" wrap="square" tIns="26675">
                <a:noAutofit/>
              </a:bodyPr>
              <a:lstStyle/>
              <a:p>
                <a:pPr indent="0" lvl="0" marL="0" marR="0" rtl="0" algn="ctr">
                  <a:lnSpc>
                    <a:spcPct val="90000"/>
                  </a:lnSpc>
                  <a:spcBef>
                    <a:spcPts val="0"/>
                  </a:spcBef>
                  <a:spcAft>
                    <a:spcPts val="0"/>
                  </a:spcAft>
                  <a:buClr>
                    <a:srgbClr val="22909E"/>
                  </a:buClr>
                  <a:buSzPts val="2100"/>
                  <a:buFont typeface="Calibri"/>
                  <a:buNone/>
                </a:pPr>
                <a:r>
                  <a:rPr b="0" i="0" lang="en" sz="2100" u="none" cap="none" strike="noStrike">
                    <a:solidFill>
                      <a:srgbClr val="22909E"/>
                    </a:solidFill>
                    <a:latin typeface="Calibri"/>
                    <a:ea typeface="Calibri"/>
                    <a:cs typeface="Calibri"/>
                    <a:sym typeface="Calibri"/>
                  </a:rPr>
                  <a:t>Micro</a:t>
                </a:r>
                <a:endParaRPr b="0" i="0" sz="2700" u="none" cap="none" strike="noStrike">
                  <a:solidFill>
                    <a:srgbClr val="22909E"/>
                  </a:solidFill>
                  <a:latin typeface="Calibri"/>
                  <a:ea typeface="Calibri"/>
                  <a:cs typeface="Calibri"/>
                  <a:sym typeface="Calibri"/>
                </a:endParaRPr>
              </a:p>
            </p:txBody>
          </p:sp>
        </p:grpSp>
        <p:cxnSp>
          <p:nvCxnSpPr>
            <p:cNvPr id="277" name="Google Shape;277;p3"/>
            <p:cNvCxnSpPr/>
            <p:nvPr/>
          </p:nvCxnSpPr>
          <p:spPr>
            <a:xfrm rot="10800000">
              <a:off x="5188811" y="2415015"/>
              <a:ext cx="1733100" cy="0"/>
            </a:xfrm>
            <a:prstGeom prst="straightConnector1">
              <a:avLst/>
            </a:prstGeom>
            <a:noFill/>
            <a:ln cap="flat" cmpd="sng" w="9525">
              <a:solidFill>
                <a:srgbClr val="22909E"/>
              </a:solidFill>
              <a:prstDash val="solid"/>
              <a:round/>
              <a:headEnd len="sm" w="sm" type="none"/>
              <a:tailEnd len="med" w="med" type="triangle"/>
            </a:ln>
          </p:spPr>
        </p:cxnSp>
        <p:cxnSp>
          <p:nvCxnSpPr>
            <p:cNvPr id="278" name="Google Shape;278;p3"/>
            <p:cNvCxnSpPr/>
            <p:nvPr/>
          </p:nvCxnSpPr>
          <p:spPr>
            <a:xfrm rot="10800000">
              <a:off x="5990875" y="3932364"/>
              <a:ext cx="1733100" cy="0"/>
            </a:xfrm>
            <a:prstGeom prst="straightConnector1">
              <a:avLst/>
            </a:prstGeom>
            <a:noFill/>
            <a:ln cap="flat" cmpd="sng" w="9525">
              <a:solidFill>
                <a:srgbClr val="22909E"/>
              </a:solidFill>
              <a:prstDash val="solid"/>
              <a:round/>
              <a:headEnd len="sm" w="sm" type="none"/>
              <a:tailEnd len="med" w="med" type="triangle"/>
            </a:ln>
          </p:spPr>
        </p:cxnSp>
        <p:cxnSp>
          <p:nvCxnSpPr>
            <p:cNvPr id="279" name="Google Shape;279;p3"/>
            <p:cNvCxnSpPr/>
            <p:nvPr/>
          </p:nvCxnSpPr>
          <p:spPr>
            <a:xfrm rot="10800000">
              <a:off x="6797045" y="5412337"/>
              <a:ext cx="1733100" cy="0"/>
            </a:xfrm>
            <a:prstGeom prst="straightConnector1">
              <a:avLst/>
            </a:prstGeom>
            <a:noFill/>
            <a:ln cap="flat" cmpd="sng" w="9525">
              <a:solidFill>
                <a:srgbClr val="22909E"/>
              </a:solidFill>
              <a:prstDash val="solid"/>
              <a:round/>
              <a:headEnd len="sm" w="sm" type="none"/>
              <a:tailEnd len="med" w="med" type="triangle"/>
            </a:ln>
          </p:spPr>
        </p:cxnSp>
        <p:sp>
          <p:nvSpPr>
            <p:cNvPr id="280" name="Google Shape;280;p3"/>
            <p:cNvSpPr txBox="1"/>
            <p:nvPr/>
          </p:nvSpPr>
          <p:spPr>
            <a:xfrm>
              <a:off x="3932535" y="5089171"/>
              <a:ext cx="2864400" cy="954300"/>
            </a:xfrm>
            <a:prstGeom prst="rect">
              <a:avLst/>
            </a:prstGeom>
            <a:noFill/>
            <a:ln cap="flat" cmpd="sng" w="9525">
              <a:solidFill>
                <a:srgbClr val="22909E"/>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STEP-WISE INCENTIVIZATION PROGRAM</a:t>
              </a:r>
              <a:endParaRPr b="0" i="0" sz="1100" u="none" cap="none" strike="noStrike">
                <a:solidFill>
                  <a:srgbClr val="000000"/>
                </a:solidFill>
                <a:latin typeface="Arial"/>
                <a:ea typeface="Arial"/>
                <a:cs typeface="Arial"/>
                <a:sym typeface="Arial"/>
              </a:endParaRPr>
            </a:p>
          </p:txBody>
        </p:sp>
        <p:sp>
          <p:nvSpPr>
            <p:cNvPr id="281" name="Google Shape;281;p3"/>
            <p:cNvSpPr txBox="1"/>
            <p:nvPr/>
          </p:nvSpPr>
          <p:spPr>
            <a:xfrm>
              <a:off x="3126366" y="3738361"/>
              <a:ext cx="2864400" cy="379500"/>
            </a:xfrm>
            <a:prstGeom prst="rect">
              <a:avLst/>
            </a:prstGeom>
            <a:noFill/>
            <a:ln cap="flat" cmpd="sng" w="9525">
              <a:solidFill>
                <a:srgbClr val="22909E"/>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SOCIAL AMBASSADORS </a:t>
              </a:r>
              <a:endParaRPr b="0" i="0" sz="1100" u="none" cap="none" strike="noStrike">
                <a:solidFill>
                  <a:srgbClr val="000000"/>
                </a:solidFill>
                <a:latin typeface="Arial"/>
                <a:ea typeface="Arial"/>
                <a:cs typeface="Arial"/>
                <a:sym typeface="Arial"/>
              </a:endParaRPr>
            </a:p>
          </p:txBody>
        </p:sp>
        <p:sp>
          <p:nvSpPr>
            <p:cNvPr id="282" name="Google Shape;282;p3"/>
            <p:cNvSpPr txBox="1"/>
            <p:nvPr/>
          </p:nvSpPr>
          <p:spPr>
            <a:xfrm>
              <a:off x="2324302" y="2230349"/>
              <a:ext cx="2864400" cy="379500"/>
            </a:xfrm>
            <a:prstGeom prst="rect">
              <a:avLst/>
            </a:prstGeom>
            <a:noFill/>
            <a:ln cap="flat" cmpd="sng" w="9525">
              <a:solidFill>
                <a:srgbClr val="22909E"/>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Calibri"/>
                  <a:ea typeface="Calibri"/>
                  <a:cs typeface="Calibri"/>
                  <a:sym typeface="Calibri"/>
                </a:rPr>
                <a:t>INFRASTRUCTURE</a:t>
              </a:r>
              <a:endParaRPr b="0" i="0" sz="1100" u="none" cap="none" strike="noStrike">
                <a:solidFill>
                  <a:srgbClr val="000000"/>
                </a:solidFill>
                <a:latin typeface="Arial"/>
                <a:ea typeface="Arial"/>
                <a:cs typeface="Arial"/>
                <a:sym typeface="Arial"/>
              </a:endParaRPr>
            </a:p>
          </p:txBody>
        </p:sp>
        <p:cxnSp>
          <p:nvCxnSpPr>
            <p:cNvPr id="283" name="Google Shape;283;p3"/>
            <p:cNvCxnSpPr/>
            <p:nvPr/>
          </p:nvCxnSpPr>
          <p:spPr>
            <a:xfrm flipH="1">
              <a:off x="6165611" y="2415016"/>
              <a:ext cx="756300" cy="1517400"/>
            </a:xfrm>
            <a:prstGeom prst="straightConnector1">
              <a:avLst/>
            </a:prstGeom>
            <a:noFill/>
            <a:ln cap="flat" cmpd="sng" w="9525">
              <a:solidFill>
                <a:srgbClr val="22909E"/>
              </a:solidFill>
              <a:prstDash val="solid"/>
              <a:round/>
              <a:headEnd len="sm" w="sm" type="none"/>
              <a:tailEnd len="sm" w="sm" type="none"/>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
          <p:cNvSpPr txBox="1"/>
          <p:nvPr>
            <p:ph idx="1" type="body"/>
          </p:nvPr>
        </p:nvSpPr>
        <p:spPr>
          <a:xfrm>
            <a:off x="311700" y="2266650"/>
            <a:ext cx="8520600" cy="2302200"/>
          </a:xfrm>
          <a:prstGeom prst="rect">
            <a:avLst/>
          </a:prstGeom>
          <a:noFill/>
          <a:ln>
            <a:noFill/>
          </a:ln>
        </p:spPr>
        <p:txBody>
          <a:bodyPr anchorCtr="0" anchor="t" bIns="91425" lIns="91425" spcFirstLastPara="1" rIns="91425" wrap="square" tIns="91425">
            <a:normAutofit fontScale="92500" lnSpcReduction="20000"/>
          </a:bodyPr>
          <a:lstStyle/>
          <a:p>
            <a:pPr indent="-325755" lvl="0" marL="457200" rtl="0" algn="l">
              <a:lnSpc>
                <a:spcPct val="115000"/>
              </a:lnSpc>
              <a:spcBef>
                <a:spcPts val="0"/>
              </a:spcBef>
              <a:spcAft>
                <a:spcPts val="0"/>
              </a:spcAft>
              <a:buSzPct val="100000"/>
              <a:buChar char="●"/>
            </a:pPr>
            <a:r>
              <a:rPr lang="en">
                <a:latin typeface="Calibri"/>
                <a:ea typeface="Calibri"/>
                <a:cs typeface="Calibri"/>
                <a:sym typeface="Calibri"/>
              </a:rPr>
              <a:t>Step-wise incentive program designed to reward both short- and long-term behaviour.</a:t>
            </a:r>
            <a:endParaRPr>
              <a:latin typeface="Calibri"/>
              <a:ea typeface="Calibri"/>
              <a:cs typeface="Calibri"/>
              <a:sym typeface="Calibri"/>
            </a:endParaRPr>
          </a:p>
          <a:p>
            <a:pPr indent="-325755" lvl="0" marL="457200" rtl="0" algn="l">
              <a:lnSpc>
                <a:spcPct val="115000"/>
              </a:lnSpc>
              <a:spcBef>
                <a:spcPts val="0"/>
              </a:spcBef>
              <a:spcAft>
                <a:spcPts val="0"/>
              </a:spcAft>
              <a:buSzPct val="100000"/>
              <a:buChar char="●"/>
            </a:pPr>
            <a:r>
              <a:rPr lang="en">
                <a:latin typeface="Calibri"/>
                <a:ea typeface="Calibri"/>
                <a:cs typeface="Calibri"/>
                <a:sym typeface="Calibri"/>
              </a:rPr>
              <a:t>Since most immunization programs require more than one dose, there can be a small incentive (e.g. groceries) on getting the first dose, and a promise of a larger incentive (e.g. groceries and kitchen utensils) if they come for the second dose.</a:t>
            </a:r>
            <a:endParaRPr>
              <a:latin typeface="Calibri"/>
              <a:ea typeface="Calibri"/>
              <a:cs typeface="Calibri"/>
              <a:sym typeface="Calibri"/>
            </a:endParaRPr>
          </a:p>
          <a:p>
            <a:pPr indent="-325755" lvl="0" marL="457200" rtl="0" algn="l">
              <a:lnSpc>
                <a:spcPct val="115000"/>
              </a:lnSpc>
              <a:spcBef>
                <a:spcPts val="0"/>
              </a:spcBef>
              <a:spcAft>
                <a:spcPts val="0"/>
              </a:spcAft>
              <a:buSzPct val="100000"/>
              <a:buChar char="●"/>
            </a:pPr>
            <a:r>
              <a:rPr lang="en">
                <a:latin typeface="Calibri"/>
                <a:ea typeface="Calibri"/>
                <a:cs typeface="Calibri"/>
                <a:sym typeface="Calibri"/>
              </a:rPr>
              <a:t>The incentives do not need to be universal, and should be localized according to the local traditions and norms. However, each incentive should fulfil the three criteria of good incentive (certain, upfront and valued)</a:t>
            </a:r>
            <a:endParaRPr>
              <a:latin typeface="Calibri"/>
              <a:ea typeface="Calibri"/>
              <a:cs typeface="Calibri"/>
              <a:sym typeface="Calibri"/>
            </a:endParaRPr>
          </a:p>
          <a:p>
            <a:pPr indent="-325755" lvl="0" marL="457200" rtl="0" algn="l">
              <a:lnSpc>
                <a:spcPct val="115000"/>
              </a:lnSpc>
              <a:spcBef>
                <a:spcPts val="0"/>
              </a:spcBef>
              <a:spcAft>
                <a:spcPts val="0"/>
              </a:spcAft>
              <a:buSzPct val="100000"/>
              <a:buChar char="●"/>
            </a:pPr>
            <a:r>
              <a:rPr lang="en">
                <a:latin typeface="Calibri"/>
                <a:ea typeface="Calibri"/>
                <a:cs typeface="Calibri"/>
                <a:sym typeface="Calibri"/>
              </a:rPr>
              <a:t>Long-term program. Better incentives as you move along the immunization program. </a:t>
            </a:r>
            <a:endParaRPr>
              <a:latin typeface="Calibri"/>
              <a:ea typeface="Calibri"/>
              <a:cs typeface="Calibri"/>
              <a:sym typeface="Calibri"/>
            </a:endParaRPr>
          </a:p>
        </p:txBody>
      </p:sp>
      <p:pic>
        <p:nvPicPr>
          <p:cNvPr id="289" name="Google Shape;289;p4"/>
          <p:cNvPicPr preferRelativeResize="0"/>
          <p:nvPr/>
        </p:nvPicPr>
        <p:blipFill rotWithShape="1">
          <a:blip r:embed="rId3">
            <a:alphaModFix/>
          </a:blip>
          <a:srcRect b="0" l="0" r="0" t="0"/>
          <a:stretch/>
        </p:blipFill>
        <p:spPr>
          <a:xfrm>
            <a:off x="0" y="912196"/>
            <a:ext cx="9144000" cy="1354459"/>
          </a:xfrm>
          <a:prstGeom prst="rect">
            <a:avLst/>
          </a:prstGeom>
          <a:noFill/>
          <a:ln>
            <a:noFill/>
          </a:ln>
        </p:spPr>
      </p:pic>
      <p:sp>
        <p:nvSpPr>
          <p:cNvPr id="290" name="Google Shape;290;p4"/>
          <p:cNvSpPr/>
          <p:nvPr/>
        </p:nvSpPr>
        <p:spPr>
          <a:xfrm>
            <a:off x="0" y="0"/>
            <a:ext cx="9144000" cy="924900"/>
          </a:xfrm>
          <a:prstGeom prst="rect">
            <a:avLst/>
          </a:prstGeom>
          <a:solidFill>
            <a:srgbClr val="1EABE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91" name="Google Shape;291;p4"/>
          <p:cNvSpPr txBox="1"/>
          <p:nvPr/>
        </p:nvSpPr>
        <p:spPr>
          <a:xfrm>
            <a:off x="257175" y="209398"/>
            <a:ext cx="7372500" cy="7002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Calibri"/>
                <a:ea typeface="Calibri"/>
                <a:cs typeface="Calibri"/>
                <a:sym typeface="Calibri"/>
              </a:rPr>
              <a:t>RECOMMENDED STRATEGIES</a:t>
            </a:r>
            <a:endParaRPr b="0"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 sz="2700" u="none" cap="none" strike="noStrike">
                <a:solidFill>
                  <a:schemeClr val="lt1"/>
                </a:solidFill>
                <a:latin typeface="Calibri"/>
                <a:ea typeface="Calibri"/>
                <a:cs typeface="Calibri"/>
                <a:sym typeface="Calibri"/>
              </a:rPr>
              <a:t>Micro Solution – Incentivization Program</a:t>
            </a:r>
            <a:endParaRPr b="0" i="0" sz="11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
          <p:cNvSpPr/>
          <p:nvPr/>
        </p:nvSpPr>
        <p:spPr>
          <a:xfrm>
            <a:off x="-31875" y="0"/>
            <a:ext cx="4374000" cy="5143500"/>
          </a:xfrm>
          <a:prstGeom prst="rect">
            <a:avLst/>
          </a:prstGeom>
          <a:solidFill>
            <a:srgbClr val="1EABE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97" name="Google Shape;297;p5"/>
          <p:cNvSpPr txBox="1"/>
          <p:nvPr/>
        </p:nvSpPr>
        <p:spPr>
          <a:xfrm>
            <a:off x="85425" y="189925"/>
            <a:ext cx="4139400" cy="1331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000"/>
              <a:buFont typeface="Arial"/>
              <a:buNone/>
            </a:pPr>
            <a:r>
              <a:rPr b="0" i="0" lang="en" sz="2000" u="none" cap="none" strike="noStrike">
                <a:solidFill>
                  <a:schemeClr val="lt1"/>
                </a:solidFill>
                <a:latin typeface="Arial"/>
                <a:ea typeface="Arial"/>
                <a:cs typeface="Arial"/>
                <a:sym typeface="Arial"/>
              </a:rPr>
              <a:t>Meso Solution:</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lt1"/>
                </a:solidFill>
                <a:latin typeface="Arial"/>
                <a:ea typeface="Arial"/>
                <a:cs typeface="Arial"/>
                <a:sym typeface="Arial"/>
              </a:rPr>
              <a:t>The Power of Social Connection</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8" name="Google Shape;298;p5"/>
          <p:cNvSpPr txBox="1"/>
          <p:nvPr/>
        </p:nvSpPr>
        <p:spPr>
          <a:xfrm>
            <a:off x="460550" y="2182800"/>
            <a:ext cx="3419700" cy="2993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chemeClr val="lt1"/>
                </a:solidFill>
                <a:latin typeface="Calibri"/>
                <a:ea typeface="Calibri"/>
                <a:cs typeface="Calibri"/>
                <a:sym typeface="Calibri"/>
              </a:rPr>
              <a:t>Trained personnel from UNICEF will reach out to different communities to recruit ambassadors who would be educated on childhood immunization. These ambassadors will then be tasked with the promotion of the “Immunization Incentivization Program” within their unique spheres of connection.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 sz="1400" u="none" cap="none" strike="noStrike">
                <a:solidFill>
                  <a:schemeClr val="dk1"/>
                </a:solidFill>
                <a:latin typeface="Calibri"/>
                <a:ea typeface="Calibri"/>
                <a:cs typeface="Calibri"/>
                <a:sym typeface="Calibri"/>
              </a:rPr>
            </a:br>
            <a:endParaRPr b="0" i="0" sz="1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br>
              <a:rPr b="0" i="0" lang="en" sz="1400" u="none" cap="none" strike="noStrike">
                <a:solidFill>
                  <a:schemeClr val="dk1"/>
                </a:solidFill>
                <a:latin typeface="Calibri"/>
                <a:ea typeface="Calibri"/>
                <a:cs typeface="Calibri"/>
                <a:sym typeface="Calibri"/>
              </a:rPr>
            </a:br>
            <a:br>
              <a:rPr b="0" i="0" lang="en" sz="1400" u="none" cap="none" strike="noStrike">
                <a:solidFill>
                  <a:schemeClr val="dk1"/>
                </a:solidFill>
                <a:latin typeface="Calibri"/>
                <a:ea typeface="Calibri"/>
                <a:cs typeface="Calibri"/>
                <a:sym typeface="Calibri"/>
              </a:rPr>
            </a:br>
            <a:endParaRPr b="0" i="0" sz="1400" u="none" cap="none" strike="noStrike">
              <a:solidFill>
                <a:schemeClr val="dk1"/>
              </a:solidFill>
              <a:latin typeface="Calibri"/>
              <a:ea typeface="Calibri"/>
              <a:cs typeface="Calibri"/>
              <a:sym typeface="Calibri"/>
            </a:endParaRPr>
          </a:p>
        </p:txBody>
      </p:sp>
      <p:sp>
        <p:nvSpPr>
          <p:cNvPr id="299" name="Google Shape;299;p5"/>
          <p:cNvSpPr txBox="1"/>
          <p:nvPr/>
        </p:nvSpPr>
        <p:spPr>
          <a:xfrm>
            <a:off x="281906" y="1796825"/>
            <a:ext cx="3777000" cy="3000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1" i="0" lang="en" sz="1500" u="sng" cap="none" strike="noStrike">
                <a:solidFill>
                  <a:schemeClr val="lt1"/>
                </a:solidFill>
                <a:latin typeface="Calibri"/>
                <a:ea typeface="Calibri"/>
                <a:cs typeface="Calibri"/>
                <a:sym typeface="Calibri"/>
              </a:rPr>
              <a:t> A Pyramid of Ambassadors  </a:t>
            </a:r>
            <a:endParaRPr b="0" i="0" sz="1100" u="none" cap="none" strike="noStrike">
              <a:solidFill>
                <a:srgbClr val="000000"/>
              </a:solidFill>
              <a:latin typeface="Arial"/>
              <a:ea typeface="Arial"/>
              <a:cs typeface="Arial"/>
              <a:sym typeface="Arial"/>
            </a:endParaRPr>
          </a:p>
        </p:txBody>
      </p:sp>
      <p:sp>
        <p:nvSpPr>
          <p:cNvPr id="300" name="Google Shape;300;p5"/>
          <p:cNvSpPr txBox="1"/>
          <p:nvPr/>
        </p:nvSpPr>
        <p:spPr>
          <a:xfrm>
            <a:off x="4556789" y="459336"/>
            <a:ext cx="44826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Calibri"/>
                <a:ea typeface="Calibri"/>
                <a:cs typeface="Calibri"/>
                <a:sym typeface="Calibri"/>
              </a:rPr>
              <a:t>1. Neighbours Helping Neighbours </a:t>
            </a:r>
            <a:endParaRPr b="1" i="0" sz="17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1" name="Google Shape;301;p5"/>
          <p:cNvSpPr txBox="1"/>
          <p:nvPr/>
        </p:nvSpPr>
        <p:spPr>
          <a:xfrm>
            <a:off x="4807766" y="66918"/>
            <a:ext cx="3980623" cy="392415"/>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2100"/>
              <a:buFont typeface="Arial"/>
              <a:buNone/>
            </a:pPr>
            <a:r>
              <a:rPr b="1" i="0" lang="en" sz="2100" u="sng" cap="none" strike="noStrike">
                <a:solidFill>
                  <a:schemeClr val="dk1"/>
                </a:solidFill>
                <a:latin typeface="Calibri"/>
                <a:ea typeface="Calibri"/>
                <a:cs typeface="Calibri"/>
                <a:sym typeface="Calibri"/>
              </a:rPr>
              <a:t>3 Tiers of Ambassadors</a:t>
            </a:r>
            <a:endParaRPr b="0" i="0" sz="1100" u="none" cap="none" strike="noStrike">
              <a:solidFill>
                <a:srgbClr val="000000"/>
              </a:solidFill>
              <a:latin typeface="Arial"/>
              <a:ea typeface="Arial"/>
              <a:cs typeface="Arial"/>
              <a:sym typeface="Arial"/>
            </a:endParaRPr>
          </a:p>
        </p:txBody>
      </p:sp>
      <p:sp>
        <p:nvSpPr>
          <p:cNvPr id="302" name="Google Shape;302;p5"/>
          <p:cNvSpPr txBox="1"/>
          <p:nvPr/>
        </p:nvSpPr>
        <p:spPr>
          <a:xfrm>
            <a:off x="4611099" y="2040437"/>
            <a:ext cx="4265400" cy="561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Calibri"/>
                <a:ea typeface="Calibri"/>
                <a:cs typeface="Calibri"/>
                <a:sym typeface="Calibri"/>
              </a:rPr>
              <a:t>2. Community Leaders</a:t>
            </a:r>
            <a:endParaRPr b="1" i="0" sz="17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latin typeface="Calibri"/>
              <a:ea typeface="Calibri"/>
              <a:cs typeface="Calibri"/>
              <a:sym typeface="Calibri"/>
            </a:endParaRPr>
          </a:p>
        </p:txBody>
      </p:sp>
      <p:sp>
        <p:nvSpPr>
          <p:cNvPr id="303" name="Google Shape;303;p5"/>
          <p:cNvSpPr txBox="1"/>
          <p:nvPr/>
        </p:nvSpPr>
        <p:spPr>
          <a:xfrm>
            <a:off x="4556800" y="3683350"/>
            <a:ext cx="4374000" cy="500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700"/>
              <a:buFont typeface="Arial"/>
              <a:buNone/>
            </a:pPr>
            <a:r>
              <a:rPr b="1" i="0" lang="en" sz="1700" u="none" cap="none" strike="noStrike">
                <a:solidFill>
                  <a:schemeClr val="dk1"/>
                </a:solidFill>
                <a:latin typeface="Calibri"/>
                <a:ea typeface="Calibri"/>
                <a:cs typeface="Calibri"/>
                <a:sym typeface="Calibri"/>
              </a:rPr>
              <a:t>3. Bollywood Celebrities </a:t>
            </a:r>
            <a:endParaRPr b="0" i="0" sz="1700" u="none" cap="none" strike="noStrike">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descr="Bollywood Images, Stock Photos &amp; Vectors | Shutterstock" id="304" name="Google Shape;304;p5"/>
          <p:cNvPicPr preferRelativeResize="0"/>
          <p:nvPr/>
        </p:nvPicPr>
        <p:blipFill rotWithShape="1">
          <a:blip r:embed="rId3">
            <a:alphaModFix/>
          </a:blip>
          <a:srcRect b="8332" l="0" r="1874" t="0"/>
          <a:stretch/>
        </p:blipFill>
        <p:spPr>
          <a:xfrm>
            <a:off x="5840175" y="4001875"/>
            <a:ext cx="1775625" cy="1141625"/>
          </a:xfrm>
          <a:prstGeom prst="rect">
            <a:avLst/>
          </a:prstGeom>
          <a:noFill/>
          <a:ln>
            <a:noFill/>
          </a:ln>
        </p:spPr>
      </p:pic>
      <p:pic>
        <p:nvPicPr>
          <p:cNvPr descr="Indian Meeting Stock Video Footage | Royalty Free Indian Meeting Videos |  Pond5" id="305" name="Google Shape;305;p5"/>
          <p:cNvPicPr preferRelativeResize="0"/>
          <p:nvPr/>
        </p:nvPicPr>
        <p:blipFill rotWithShape="1">
          <a:blip r:embed="rId4">
            <a:alphaModFix/>
          </a:blip>
          <a:srcRect b="0" l="0" r="0" t="0"/>
          <a:stretch/>
        </p:blipFill>
        <p:spPr>
          <a:xfrm>
            <a:off x="5910280" y="833267"/>
            <a:ext cx="1775628" cy="1141635"/>
          </a:xfrm>
          <a:prstGeom prst="rect">
            <a:avLst/>
          </a:prstGeom>
          <a:noFill/>
          <a:ln>
            <a:noFill/>
          </a:ln>
        </p:spPr>
      </p:pic>
      <p:pic>
        <p:nvPicPr>
          <p:cNvPr id="306" name="Google Shape;306;p5"/>
          <p:cNvPicPr preferRelativeResize="0"/>
          <p:nvPr/>
        </p:nvPicPr>
        <p:blipFill rotWithShape="1">
          <a:blip r:embed="rId5">
            <a:alphaModFix/>
          </a:blip>
          <a:srcRect b="0" l="0" r="0" t="0"/>
          <a:stretch/>
        </p:blipFill>
        <p:spPr>
          <a:xfrm>
            <a:off x="5770075" y="2417575"/>
            <a:ext cx="1915825" cy="1265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6"/>
          <p:cNvSpPr txBox="1"/>
          <p:nvPr>
            <p:ph type="title"/>
          </p:nvPr>
        </p:nvSpPr>
        <p:spPr>
          <a:xfrm>
            <a:off x="5099550" y="445025"/>
            <a:ext cx="3732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 sz="2400"/>
              <a:t>           </a:t>
            </a:r>
            <a:r>
              <a:rPr b="1" lang="en" sz="2400"/>
              <a:t>Macro solutions </a:t>
            </a:r>
            <a:endParaRPr b="1" sz="2400"/>
          </a:p>
        </p:txBody>
      </p:sp>
      <p:sp>
        <p:nvSpPr>
          <p:cNvPr id="312" name="Google Shape;312;p6"/>
          <p:cNvSpPr txBox="1"/>
          <p:nvPr>
            <p:ph idx="1" type="body"/>
          </p:nvPr>
        </p:nvSpPr>
        <p:spPr>
          <a:xfrm>
            <a:off x="5194800" y="1137825"/>
            <a:ext cx="3542100" cy="3416400"/>
          </a:xfrm>
          <a:prstGeom prst="rect">
            <a:avLst/>
          </a:prstGeom>
          <a:noFill/>
          <a:ln>
            <a:noFill/>
          </a:ln>
        </p:spPr>
        <p:txBody>
          <a:bodyPr anchorCtr="0" anchor="t" bIns="91425" lIns="91425" spcFirstLastPara="1" rIns="91425" wrap="square" tIns="91425">
            <a:normAutofit fontScale="92500"/>
          </a:bodyPr>
          <a:lstStyle/>
          <a:p>
            <a:pPr indent="-342900" lvl="0" marL="487680" rtl="0" algn="l">
              <a:lnSpc>
                <a:spcPct val="115000"/>
              </a:lnSpc>
              <a:spcBef>
                <a:spcPts val="1200"/>
              </a:spcBef>
              <a:spcAft>
                <a:spcPts val="0"/>
              </a:spcAft>
              <a:buClr>
                <a:schemeClr val="dk1"/>
              </a:buClr>
              <a:buSzPct val="100000"/>
              <a:buFont typeface="Arial"/>
              <a:buChar char="•"/>
            </a:pPr>
            <a:r>
              <a:rPr lang="en" sz="1400">
                <a:solidFill>
                  <a:schemeClr val="dk1"/>
                </a:solidFill>
                <a:latin typeface="Calibri"/>
                <a:ea typeface="Calibri"/>
                <a:cs typeface="Calibri"/>
                <a:sym typeface="Calibri"/>
              </a:rPr>
              <a:t>Use the national media and social ambassadors  to advertise for the campaign as well as raise awareness of the importance of vaccines;</a:t>
            </a:r>
            <a:endParaRPr sz="1400">
              <a:solidFill>
                <a:schemeClr val="dk1"/>
              </a:solidFill>
              <a:latin typeface="Calibri"/>
              <a:ea typeface="Calibri"/>
              <a:cs typeface="Calibri"/>
              <a:sym typeface="Calibri"/>
            </a:endParaRPr>
          </a:p>
          <a:p>
            <a:pPr indent="-342900" lvl="0" marL="487680" rtl="0" algn="l">
              <a:lnSpc>
                <a:spcPct val="115000"/>
              </a:lnSpc>
              <a:spcBef>
                <a:spcPts val="0"/>
              </a:spcBef>
              <a:spcAft>
                <a:spcPts val="0"/>
              </a:spcAft>
              <a:buClr>
                <a:schemeClr val="dk1"/>
              </a:buClr>
              <a:buSzPct val="100000"/>
              <a:buFont typeface="Arial"/>
              <a:buChar char="•"/>
            </a:pPr>
            <a:r>
              <a:rPr lang="en" sz="1400">
                <a:solidFill>
                  <a:schemeClr val="dk1"/>
                </a:solidFill>
                <a:latin typeface="Calibri"/>
                <a:ea typeface="Calibri"/>
                <a:cs typeface="Calibri"/>
                <a:sym typeface="Calibri"/>
              </a:rPr>
              <a:t>Availability of vaccines at a minimal cost; </a:t>
            </a:r>
            <a:endParaRPr sz="1400">
              <a:solidFill>
                <a:schemeClr val="dk1"/>
              </a:solidFill>
              <a:latin typeface="Calibri"/>
              <a:ea typeface="Calibri"/>
              <a:cs typeface="Calibri"/>
              <a:sym typeface="Calibri"/>
            </a:endParaRPr>
          </a:p>
          <a:p>
            <a:pPr indent="-342900" lvl="0" marL="487680" rtl="0" algn="l">
              <a:lnSpc>
                <a:spcPct val="115000"/>
              </a:lnSpc>
              <a:spcBef>
                <a:spcPts val="0"/>
              </a:spcBef>
              <a:spcAft>
                <a:spcPts val="0"/>
              </a:spcAft>
              <a:buClr>
                <a:schemeClr val="dk1"/>
              </a:buClr>
              <a:buSzPct val="100000"/>
              <a:buFont typeface="Arial"/>
              <a:buChar char="•"/>
            </a:pPr>
            <a:r>
              <a:rPr lang="en" sz="1400">
                <a:solidFill>
                  <a:schemeClr val="dk1"/>
                </a:solidFill>
                <a:latin typeface="Calibri"/>
                <a:ea typeface="Calibri"/>
                <a:cs typeface="Calibri"/>
                <a:sym typeface="Calibri"/>
              </a:rPr>
              <a:t>Arrange mobile clinics with cold storage facilities to reach people in remote areas; </a:t>
            </a:r>
            <a:endParaRPr sz="1400">
              <a:solidFill>
                <a:schemeClr val="dk1"/>
              </a:solidFill>
              <a:latin typeface="Calibri"/>
              <a:ea typeface="Calibri"/>
              <a:cs typeface="Calibri"/>
              <a:sym typeface="Calibri"/>
            </a:endParaRPr>
          </a:p>
          <a:p>
            <a:pPr indent="-342900" lvl="0" marL="487680" rtl="0" algn="l">
              <a:lnSpc>
                <a:spcPct val="115000"/>
              </a:lnSpc>
              <a:spcBef>
                <a:spcPts val="0"/>
              </a:spcBef>
              <a:spcAft>
                <a:spcPts val="0"/>
              </a:spcAft>
              <a:buClr>
                <a:schemeClr val="dk1"/>
              </a:buClr>
              <a:buSzPct val="100000"/>
              <a:buFont typeface="Arial"/>
              <a:buChar char="•"/>
            </a:pPr>
            <a:r>
              <a:rPr lang="en" sz="1400">
                <a:solidFill>
                  <a:schemeClr val="dk1"/>
                </a:solidFill>
                <a:latin typeface="Calibri"/>
                <a:ea typeface="Calibri"/>
                <a:cs typeface="Calibri"/>
                <a:sym typeface="Calibri"/>
              </a:rPr>
              <a:t>Establish a good data system;</a:t>
            </a:r>
            <a:endParaRPr sz="1400">
              <a:solidFill>
                <a:schemeClr val="dk1"/>
              </a:solidFill>
              <a:latin typeface="Calibri"/>
              <a:ea typeface="Calibri"/>
              <a:cs typeface="Calibri"/>
              <a:sym typeface="Calibri"/>
            </a:endParaRPr>
          </a:p>
          <a:p>
            <a:pPr indent="-342900" lvl="0" marL="487680" rtl="0" algn="l">
              <a:lnSpc>
                <a:spcPct val="115000"/>
              </a:lnSpc>
              <a:spcBef>
                <a:spcPts val="0"/>
              </a:spcBef>
              <a:spcAft>
                <a:spcPts val="0"/>
              </a:spcAft>
              <a:buClr>
                <a:schemeClr val="dk1"/>
              </a:buClr>
              <a:buSzPct val="100000"/>
              <a:buFont typeface="Arial"/>
              <a:buChar char="•"/>
            </a:pPr>
            <a:r>
              <a:rPr lang="en" sz="1400">
                <a:solidFill>
                  <a:schemeClr val="dk1"/>
                </a:solidFill>
                <a:latin typeface="Calibri"/>
                <a:ea typeface="Calibri"/>
                <a:cs typeface="Calibri"/>
                <a:sym typeface="Calibri"/>
              </a:rPr>
              <a:t>Organize national vaccination campaigns that moves across cities;</a:t>
            </a:r>
            <a:endParaRPr sz="1400">
              <a:solidFill>
                <a:schemeClr val="dk1"/>
              </a:solidFill>
              <a:latin typeface="Calibri"/>
              <a:ea typeface="Calibri"/>
              <a:cs typeface="Calibri"/>
              <a:sym typeface="Calibri"/>
            </a:endParaRPr>
          </a:p>
          <a:p>
            <a:pPr indent="-342900" lvl="0" marL="487680" rtl="0" algn="l">
              <a:lnSpc>
                <a:spcPct val="115000"/>
              </a:lnSpc>
              <a:spcBef>
                <a:spcPts val="0"/>
              </a:spcBef>
              <a:spcAft>
                <a:spcPts val="0"/>
              </a:spcAft>
              <a:buClr>
                <a:schemeClr val="dk1"/>
              </a:buClr>
              <a:buSzPct val="100000"/>
              <a:buFont typeface="Arial"/>
              <a:buChar char="•"/>
            </a:pPr>
            <a:r>
              <a:rPr lang="en" sz="1400">
                <a:solidFill>
                  <a:schemeClr val="dk1"/>
                </a:solidFill>
                <a:latin typeface="Calibri"/>
                <a:ea typeface="Calibri"/>
                <a:cs typeface="Calibri"/>
                <a:sym typeface="Calibri"/>
              </a:rPr>
              <a:t>Provide training programs on vaccination for healthcare personnel.</a:t>
            </a:r>
            <a:endParaRPr sz="1400">
              <a:solidFill>
                <a:schemeClr val="dk1"/>
              </a:solidFill>
              <a:latin typeface="Calibri"/>
              <a:ea typeface="Calibri"/>
              <a:cs typeface="Calibri"/>
              <a:sym typeface="Calibri"/>
            </a:endParaRPr>
          </a:p>
        </p:txBody>
      </p:sp>
      <p:sp>
        <p:nvSpPr>
          <p:cNvPr id="313" name="Google Shape;313;p6"/>
          <p:cNvSpPr/>
          <p:nvPr/>
        </p:nvSpPr>
        <p:spPr>
          <a:xfrm>
            <a:off x="-1" y="0"/>
            <a:ext cx="5029200" cy="5143500"/>
          </a:xfrm>
          <a:prstGeom prst="rect">
            <a:avLst/>
          </a:prstGeom>
          <a:solidFill>
            <a:srgbClr val="1EABE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14" name="Google Shape;314;p6"/>
          <p:cNvPicPr preferRelativeResize="0"/>
          <p:nvPr/>
        </p:nvPicPr>
        <p:blipFill rotWithShape="1">
          <a:blip r:embed="rId3">
            <a:alphaModFix/>
          </a:blip>
          <a:srcRect b="0" l="0" r="0" t="0"/>
          <a:stretch/>
        </p:blipFill>
        <p:spPr>
          <a:xfrm>
            <a:off x="162700" y="96150"/>
            <a:ext cx="1937849" cy="2563824"/>
          </a:xfrm>
          <a:prstGeom prst="rect">
            <a:avLst/>
          </a:prstGeom>
          <a:noFill/>
          <a:ln cap="flat" cmpd="sng" w="19050">
            <a:solidFill>
              <a:schemeClr val="lt1"/>
            </a:solidFill>
            <a:prstDash val="solid"/>
            <a:round/>
            <a:headEnd len="sm" w="sm" type="none"/>
            <a:tailEnd len="sm" w="sm" type="none"/>
          </a:ln>
        </p:spPr>
      </p:pic>
      <p:pic>
        <p:nvPicPr>
          <p:cNvPr id="315" name="Google Shape;315;p6"/>
          <p:cNvPicPr preferRelativeResize="0"/>
          <p:nvPr/>
        </p:nvPicPr>
        <p:blipFill rotWithShape="1">
          <a:blip r:embed="rId4">
            <a:alphaModFix/>
          </a:blip>
          <a:srcRect b="0" l="3138" r="0" t="0"/>
          <a:stretch/>
        </p:blipFill>
        <p:spPr>
          <a:xfrm>
            <a:off x="2366075" y="170900"/>
            <a:ext cx="2473324" cy="1675724"/>
          </a:xfrm>
          <a:prstGeom prst="rect">
            <a:avLst/>
          </a:prstGeom>
          <a:noFill/>
          <a:ln cap="flat" cmpd="sng" w="19050">
            <a:solidFill>
              <a:schemeClr val="lt1"/>
            </a:solidFill>
            <a:prstDash val="solid"/>
            <a:round/>
            <a:headEnd len="sm" w="sm" type="none"/>
            <a:tailEnd len="sm" w="sm" type="none"/>
          </a:ln>
        </p:spPr>
      </p:pic>
      <p:pic>
        <p:nvPicPr>
          <p:cNvPr id="316" name="Google Shape;316;p6"/>
          <p:cNvPicPr preferRelativeResize="0"/>
          <p:nvPr/>
        </p:nvPicPr>
        <p:blipFill rotWithShape="1">
          <a:blip r:embed="rId5">
            <a:alphaModFix/>
          </a:blip>
          <a:srcRect b="0" l="0" r="0" t="0"/>
          <a:stretch/>
        </p:blipFill>
        <p:spPr>
          <a:xfrm>
            <a:off x="87925" y="2783325"/>
            <a:ext cx="2198559" cy="1877550"/>
          </a:xfrm>
          <a:prstGeom prst="rect">
            <a:avLst/>
          </a:prstGeom>
          <a:noFill/>
          <a:ln cap="flat" cmpd="sng" w="19050">
            <a:solidFill>
              <a:schemeClr val="lt1"/>
            </a:solidFill>
            <a:prstDash val="solid"/>
            <a:round/>
            <a:headEnd len="sm" w="sm" type="none"/>
            <a:tailEnd len="sm" w="sm" type="none"/>
          </a:ln>
        </p:spPr>
      </p:pic>
      <p:pic>
        <p:nvPicPr>
          <p:cNvPr id="317" name="Google Shape;317;p6"/>
          <p:cNvPicPr preferRelativeResize="0"/>
          <p:nvPr/>
        </p:nvPicPr>
        <p:blipFill rotWithShape="1">
          <a:blip r:embed="rId6">
            <a:alphaModFix/>
          </a:blip>
          <a:srcRect b="0" l="0" r="0" t="0"/>
          <a:stretch/>
        </p:blipFill>
        <p:spPr>
          <a:xfrm>
            <a:off x="2327425" y="1963741"/>
            <a:ext cx="2640500" cy="1193759"/>
          </a:xfrm>
          <a:prstGeom prst="rect">
            <a:avLst/>
          </a:prstGeom>
          <a:noFill/>
          <a:ln cap="flat" cmpd="sng" w="19050">
            <a:solidFill>
              <a:schemeClr val="lt1"/>
            </a:solidFill>
            <a:prstDash val="solid"/>
            <a:round/>
            <a:headEnd len="sm" w="sm" type="none"/>
            <a:tailEnd len="sm" w="sm" type="none"/>
          </a:ln>
        </p:spPr>
      </p:pic>
      <p:pic>
        <p:nvPicPr>
          <p:cNvPr id="318" name="Google Shape;318;p6"/>
          <p:cNvPicPr preferRelativeResize="0"/>
          <p:nvPr/>
        </p:nvPicPr>
        <p:blipFill rotWithShape="1">
          <a:blip r:embed="rId7">
            <a:alphaModFix/>
          </a:blip>
          <a:srcRect b="0" l="0" r="0" t="0"/>
          <a:stretch/>
        </p:blipFill>
        <p:spPr>
          <a:xfrm>
            <a:off x="2327436" y="3274636"/>
            <a:ext cx="2640476" cy="1386240"/>
          </a:xfrm>
          <a:prstGeom prst="rect">
            <a:avLst/>
          </a:prstGeom>
          <a:noFill/>
          <a:ln cap="flat" cmpd="sng" w="19050">
            <a:solidFill>
              <a:schemeClr val="lt1"/>
            </a:solidFill>
            <a:prstDash val="solid"/>
            <a:round/>
            <a:headEnd len="sm" w="sm" type="none"/>
            <a:tailEnd len="sm" w="sm" type="none"/>
          </a:ln>
        </p:spPr>
      </p:pic>
      <p:sp>
        <p:nvSpPr>
          <p:cNvPr id="319" name="Google Shape;319;p6"/>
          <p:cNvSpPr/>
          <p:nvPr/>
        </p:nvSpPr>
        <p:spPr>
          <a:xfrm>
            <a:off x="5029198" y="0"/>
            <a:ext cx="4114801" cy="924900"/>
          </a:xfrm>
          <a:prstGeom prst="rect">
            <a:avLst/>
          </a:prstGeom>
          <a:solidFill>
            <a:srgbClr val="1EABE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20" name="Google Shape;320;p6"/>
          <p:cNvSpPr txBox="1"/>
          <p:nvPr/>
        </p:nvSpPr>
        <p:spPr>
          <a:xfrm>
            <a:off x="4967912" y="173545"/>
            <a:ext cx="4669251" cy="653995"/>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Calibri"/>
                <a:ea typeface="Calibri"/>
                <a:cs typeface="Calibri"/>
                <a:sym typeface="Calibri"/>
              </a:rPr>
              <a:t>RECOMMENDED STRATEGIES</a:t>
            </a:r>
            <a:endParaRPr b="0"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rPr b="0" i="0" lang="en" sz="2400" u="none" cap="none" strike="noStrike">
                <a:solidFill>
                  <a:schemeClr val="lt1"/>
                </a:solidFill>
                <a:latin typeface="Calibri"/>
                <a:ea typeface="Calibri"/>
                <a:cs typeface="Calibri"/>
                <a:sym typeface="Calibri"/>
              </a:rPr>
              <a:t>Macro Solution – Infrastructure</a:t>
            </a:r>
            <a:endParaRPr b="0" i="0" sz="105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