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Economica"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9" d="100"/>
          <a:sy n="149" d="100"/>
        </p:scale>
        <p:origin x="50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134f9ed9215_1_3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134f9ed9215_1_3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330fd80451_7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330fd80451_7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lnSpc>
                <a:spcPct val="115000"/>
              </a:lnSpc>
              <a:spcBef>
                <a:spcPts val="1200"/>
              </a:spcBef>
              <a:spcAft>
                <a:spcPts val="0"/>
              </a:spcAft>
              <a:buClr>
                <a:schemeClr val="dk1"/>
              </a:buClr>
              <a:buSzPts val="1100"/>
              <a:buFont typeface="Arial"/>
              <a:buNone/>
            </a:pPr>
            <a:r>
              <a:rPr lang="en" sz="1200">
                <a:solidFill>
                  <a:schemeClr val="dk1"/>
                </a:solidFill>
              </a:rPr>
              <a:t>A child is considered </a:t>
            </a:r>
            <a:r>
              <a:rPr lang="en" sz="1200" b="1">
                <a:solidFill>
                  <a:schemeClr val="dk1"/>
                </a:solidFill>
              </a:rPr>
              <a:t>multidimensionally poor</a:t>
            </a:r>
            <a:r>
              <a:rPr lang="en" sz="1200">
                <a:solidFill>
                  <a:schemeClr val="dk1"/>
                </a:solidFill>
              </a:rPr>
              <a:t> if he/she is deprived in 3 or more out of the 7 dimensions of well-being (WASH, Housing, Nutrition, Protection, Health, Information, Child Development and Education). According to Statistics South Africa (Stat SA) </a:t>
            </a:r>
            <a:r>
              <a:rPr lang="en" sz="1200" b="1">
                <a:solidFill>
                  <a:schemeClr val="dk1"/>
                </a:solidFill>
              </a:rPr>
              <a:t>68,3%</a:t>
            </a:r>
            <a:r>
              <a:rPr lang="en" sz="1200">
                <a:solidFill>
                  <a:schemeClr val="dk1"/>
                </a:solidFill>
              </a:rPr>
              <a:t> of children experiencing multidimensional poverty</a:t>
            </a:r>
            <a:r>
              <a:rPr lang="en" sz="1200" b="1">
                <a:solidFill>
                  <a:schemeClr val="dk1"/>
                </a:solidFill>
              </a:rPr>
              <a:t> </a:t>
            </a:r>
            <a:r>
              <a:rPr lang="en" sz="1200">
                <a:solidFill>
                  <a:schemeClr val="dk1"/>
                </a:solidFill>
              </a:rPr>
              <a:t>in South Africa are Black African. Moreover, for Black South African children the problem is also </a:t>
            </a:r>
            <a:r>
              <a:rPr lang="en" sz="1200" b="1">
                <a:solidFill>
                  <a:schemeClr val="dk1"/>
                </a:solidFill>
              </a:rPr>
              <a:t>intergenerational. </a:t>
            </a:r>
            <a:r>
              <a:rPr lang="en" sz="1200">
                <a:solidFill>
                  <a:schemeClr val="dk1"/>
                </a:solidFill>
              </a:rPr>
              <a:t>That is a problem that has been passed on from generation to generation in South Africa. Among possible solutions to address this problem as an intergenerational issue are policies addressing housing conditions, jobs, and education. </a:t>
            </a:r>
            <a:endParaRPr sz="1200">
              <a:solidFill>
                <a:schemeClr val="dk1"/>
              </a:solidFill>
            </a:endParaRPr>
          </a:p>
          <a:p>
            <a:pPr marL="0" lvl="0" indent="0" algn="just" rtl="0">
              <a:lnSpc>
                <a:spcPct val="115000"/>
              </a:lnSpc>
              <a:spcBef>
                <a:spcPts val="1200"/>
              </a:spcBef>
              <a:spcAft>
                <a:spcPts val="1200"/>
              </a:spcAft>
              <a:buNone/>
            </a:pPr>
            <a:r>
              <a:rPr lang="en" sz="1200">
                <a:solidFill>
                  <a:schemeClr val="dk1"/>
                </a:solidFill>
              </a:rPr>
              <a:t>The outputs of education are often connected to higher incomes associated with each additional year of education (Modisaotsile, 2012). Although enrolment has increased, completion of schooling has been identified as a significant problem (Birdsall et al., 2005). A </a:t>
            </a:r>
            <a:r>
              <a:rPr lang="en" sz="1200" b="1">
                <a:solidFill>
                  <a:schemeClr val="dk1"/>
                </a:solidFill>
              </a:rPr>
              <a:t>focus on access and completion of education</a:t>
            </a:r>
            <a:r>
              <a:rPr lang="en" sz="1200">
                <a:solidFill>
                  <a:schemeClr val="dk1"/>
                </a:solidFill>
              </a:rPr>
              <a:t> in our policy recommendations thus increases the chances of employment and transitioning out of poverty for children in the long term (Barnes et al., 2017).</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34f9ed9215_1_4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34f9ed9215_1_4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000">
                <a:solidFill>
                  <a:schemeClr val="dk1"/>
                </a:solidFill>
              </a:rPr>
              <a:t>There are two main issues that children face with regards to education, (1) access and (2) completion of the educational program. The poor access to education is especially true for children living in rural areas of South Africa. Additionally, safety is another problem that might hinder children from getting to school. </a:t>
            </a:r>
            <a:endParaRPr sz="1000">
              <a:solidFill>
                <a:schemeClr val="dk1"/>
              </a:solidFill>
            </a:endParaRPr>
          </a:p>
          <a:p>
            <a:pPr marL="0" lvl="0" indent="0" algn="l" rtl="0">
              <a:lnSpc>
                <a:spcPct val="115000"/>
              </a:lnSpc>
              <a:spcBef>
                <a:spcPts val="1200"/>
              </a:spcBef>
              <a:spcAft>
                <a:spcPts val="0"/>
              </a:spcAft>
              <a:buNone/>
            </a:pPr>
            <a:r>
              <a:rPr lang="en" sz="1000">
                <a:solidFill>
                  <a:schemeClr val="dk1"/>
                </a:solidFill>
              </a:rPr>
              <a:t>However, even when children have access to the school system, 60% of the learners drop out before completing secondary education and there are several reasons for this. Learners become pregnant, there is abuse of alcohol and other substances, insufficient income for the household might lead some children to voluntarily take a job and leave school. </a:t>
            </a:r>
            <a:endParaRPr sz="1000">
              <a:solidFill>
                <a:schemeClr val="dk1"/>
              </a:solidFill>
            </a:endParaRPr>
          </a:p>
          <a:p>
            <a:pPr marL="0" lvl="0" indent="0" algn="l" rtl="0">
              <a:lnSpc>
                <a:spcPct val="115000"/>
              </a:lnSpc>
              <a:spcBef>
                <a:spcPts val="1200"/>
              </a:spcBef>
              <a:spcAft>
                <a:spcPts val="1200"/>
              </a:spcAft>
              <a:buNone/>
            </a:pPr>
            <a:r>
              <a:rPr lang="en" sz="1000">
                <a:solidFill>
                  <a:schemeClr val="dk1"/>
                </a:solidFill>
              </a:rPr>
              <a:t>Additional issues, indirectly connected to our policy recommendations, involve the perceived value of education by several actors, such as the lack of involvement from parents, a prescriptive curriculum that may lead to lower motivation with the children and the financial resources assigned to teacher salaries and in-service training.</a:t>
            </a:r>
            <a:endParaRPr sz="1000">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330fd80451_7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330fd80451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term ‘Nomad’ schools in this context means  the non-formal form of education that will be provided for children without access to formal schooling and those in marginalised communities.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34fcfe12af_8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34fcfe12af_8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a:solidFill>
                  <a:schemeClr val="dk1"/>
                </a:solidFill>
              </a:rPr>
              <a:t>Clarification: We are NOT suggesting that the internship programs would substitute the grant programs, but instead complement it. </a:t>
            </a:r>
            <a:endParaRPr sz="1400">
              <a:solidFill>
                <a:schemeClr val="dk1"/>
              </a:solidFill>
            </a:endParaRPr>
          </a:p>
          <a:p>
            <a:pPr marL="0" lvl="0" indent="0" algn="l" rtl="0">
              <a:lnSpc>
                <a:spcPct val="115000"/>
              </a:lnSpc>
              <a:spcBef>
                <a:spcPts val="1200"/>
              </a:spcBef>
              <a:spcAft>
                <a:spcPts val="1200"/>
              </a:spcAft>
              <a:buClr>
                <a:schemeClr val="dk1"/>
              </a:buClr>
              <a:buSzPts val="1100"/>
              <a:buFont typeface="Arial"/>
              <a:buNone/>
            </a:pPr>
            <a:r>
              <a:rPr lang="en" sz="1800">
                <a:solidFill>
                  <a:schemeClr val="dk1"/>
                </a:solidFill>
              </a:rPr>
              <a:t>It is a reality in South Africa that many kids do work. The internship program would be offered as an alternative to incentivize them to choose education over a source of income. The internship program is part of their education.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330fd80451_7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330fd80451_7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330fd80451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330fd80451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policy recommendations address the individual learners, especially those left behind in the formal educational system of South Africa. They form the center of our recommendations, with impacts reaching beyond the micro level. Through the nomad schools and the service-learning programs, the communities in rural areas are connected through the children. As we envision the service-learning programs being connected to the newly implemented survival skills subject, children not only learn about the communities they are part, there is an intergenerational knowledge exchange happening. The kind of knowledge and skills we envision the students will be learning should be locally determined depended on the needs of the community. These might include, for instance, learning to grow vegetables and fruit by helping out on local farms, learning technological skills at a local hotel or lodge, helping out in the kitchen learning how to cook, etc. As such, we also see benefits that will improve the national conditions of the conditions as these recommendations can be applied in different local contexts throughout the country. Furthermore, by adapting and tailoring the educational program of children in rural areas to their local communities, we are thinking globally, with benefits for the children, their communities, their country and their world.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34fcfe12af_8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34fcfe12af_8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330fd80451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330fd80451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_HEADER_1">
  <p:cSld name="SECTION_HEADER_1">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52" name="Google Shape;52;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s://www.unicef.org/southafrica/media/4241/file/ZAF-multidimensional-child-poverty-analysis-policy-brief-07July-2020.pdf" TargetMode="External"/><Relationship Id="rId3" Type="http://schemas.openxmlformats.org/officeDocument/2006/relationships/hyperlink" Target="http://childrencount.uct.ac.za/uploads/publications/Policy_Brief_Review%20of%20research%20evidence%20on%20child%20poverty%20in%20South%20Africa.pdf" TargetMode="External"/><Relationship Id="rId7" Type="http://schemas.openxmlformats.org/officeDocument/2006/relationships/hyperlink" Target="https://reliefweb.int/report/south-africa/teen-pregnancies-south-africa-jump-60-during-covid-19-pandemic#:~:text=New%20figures%20from%20the%20Gauteng,same%20period%20a%20year%20earlier"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scholar.ufs.ac.za/bitstream/handle/11660/9803/academ_supp3_2005_a4.pdf?sequence=1&amp;isAllowed=y" TargetMode="External"/><Relationship Id="rId5" Type="http://schemas.openxmlformats.org/officeDocument/2006/relationships/hyperlink" Target="http://www.ai.org.za/wp-content/uploads/downloads/2012/03/No.-72.The-Failing-Standard-of-Basic-Education-in-South-Africa1.pdf" TargetMode="External"/><Relationship Id="rId4" Type="http://schemas.openxmlformats.org/officeDocument/2006/relationships/hyperlink" Target="https://doi.org/10.1111/j.1465-3435.2005.00230.x" TargetMode="External"/><Relationship Id="rId9" Type="http://schemas.openxmlformats.org/officeDocument/2006/relationships/hyperlink" Target="https://healtheducationresources.unesco.org/fr/library/documents/review-teenage-pregnancy-south-africa-experiences-schooling-and-knowledge-an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
        <p:cNvGrpSpPr/>
        <p:nvPr/>
      </p:nvGrpSpPr>
      <p:grpSpPr>
        <a:xfrm>
          <a:off x="0" y="0"/>
          <a:ext cx="0" cy="0"/>
          <a:chOff x="0" y="0"/>
          <a:chExt cx="0" cy="0"/>
        </a:xfrm>
      </p:grpSpPr>
      <p:pic>
        <p:nvPicPr>
          <p:cNvPr id="57" name="Google Shape;57;p14"/>
          <p:cNvPicPr preferRelativeResize="0"/>
          <p:nvPr/>
        </p:nvPicPr>
        <p:blipFill>
          <a:blip r:embed="rId3">
            <a:alphaModFix/>
          </a:blip>
          <a:stretch>
            <a:fillRect/>
          </a:stretch>
        </p:blipFill>
        <p:spPr>
          <a:xfrm>
            <a:off x="2879925" y="-253725"/>
            <a:ext cx="5935524" cy="5935524"/>
          </a:xfrm>
          <a:prstGeom prst="rect">
            <a:avLst/>
          </a:prstGeom>
          <a:noFill/>
          <a:ln>
            <a:noFill/>
          </a:ln>
        </p:spPr>
      </p:pic>
      <p:sp>
        <p:nvSpPr>
          <p:cNvPr id="58" name="Google Shape;58;p14"/>
          <p:cNvSpPr txBox="1">
            <a:spLocks noGrp="1"/>
          </p:cNvSpPr>
          <p:nvPr>
            <p:ph type="title"/>
          </p:nvPr>
        </p:nvSpPr>
        <p:spPr>
          <a:xfrm>
            <a:off x="265500" y="929275"/>
            <a:ext cx="4045200" cy="1786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latin typeface="Economica"/>
                <a:ea typeface="Economica"/>
                <a:cs typeface="Economica"/>
                <a:sym typeface="Economica"/>
              </a:rPr>
              <a:t>Reducing child poverty through child education</a:t>
            </a:r>
            <a:endParaRPr>
              <a:latin typeface="Economica"/>
              <a:ea typeface="Economica"/>
              <a:cs typeface="Economica"/>
              <a:sym typeface="Economica"/>
            </a:endParaRPr>
          </a:p>
        </p:txBody>
      </p:sp>
      <p:sp>
        <p:nvSpPr>
          <p:cNvPr id="59" name="Google Shape;59;p14"/>
          <p:cNvSpPr txBox="1">
            <a:spLocks noGrp="1"/>
          </p:cNvSpPr>
          <p:nvPr>
            <p:ph type="subTitle" idx="4294967295"/>
          </p:nvPr>
        </p:nvSpPr>
        <p:spPr>
          <a:xfrm>
            <a:off x="265500" y="2769001"/>
            <a:ext cx="4045200" cy="1574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latin typeface="Economica"/>
                <a:ea typeface="Economica"/>
                <a:cs typeface="Economica"/>
                <a:sym typeface="Economica"/>
              </a:rPr>
              <a:t>South Africa</a:t>
            </a:r>
            <a:endParaRPr>
              <a:latin typeface="Economica"/>
              <a:ea typeface="Economica"/>
              <a:cs typeface="Economica"/>
              <a:sym typeface="Economica"/>
            </a:endParaRPr>
          </a:p>
          <a:p>
            <a:pPr marL="0" lvl="0" indent="0" algn="ctr" rtl="0">
              <a:spcBef>
                <a:spcPts val="1200"/>
              </a:spcBef>
              <a:spcAft>
                <a:spcPts val="0"/>
              </a:spcAft>
              <a:buNone/>
            </a:pPr>
            <a:endParaRPr>
              <a:latin typeface="Economica"/>
              <a:ea typeface="Economica"/>
              <a:cs typeface="Economica"/>
              <a:sym typeface="Economica"/>
            </a:endParaRPr>
          </a:p>
          <a:p>
            <a:pPr marL="0" lvl="0" indent="0" algn="ctr" rtl="0">
              <a:spcBef>
                <a:spcPts val="1200"/>
              </a:spcBef>
              <a:spcAft>
                <a:spcPts val="1200"/>
              </a:spcAft>
              <a:buNone/>
            </a:pPr>
            <a:r>
              <a:rPr lang="en" sz="1400">
                <a:latin typeface="Economica"/>
                <a:ea typeface="Economica"/>
                <a:cs typeface="Economica"/>
                <a:sym typeface="Economica"/>
              </a:rPr>
              <a:t>Group 10 </a:t>
            </a:r>
            <a:endParaRPr sz="1400">
              <a:latin typeface="Economica"/>
              <a:ea typeface="Economica"/>
              <a:cs typeface="Economica"/>
              <a:sym typeface="Economica"/>
            </a:endParaRPr>
          </a:p>
        </p:txBody>
      </p:sp>
      <p:pic>
        <p:nvPicPr>
          <p:cNvPr id="60" name="Google Shape;60;p14"/>
          <p:cNvPicPr preferRelativeResize="0"/>
          <p:nvPr/>
        </p:nvPicPr>
        <p:blipFill>
          <a:blip r:embed="rId4">
            <a:alphaModFix/>
          </a:blip>
          <a:stretch>
            <a:fillRect/>
          </a:stretch>
        </p:blipFill>
        <p:spPr>
          <a:xfrm>
            <a:off x="7989225" y="3606850"/>
            <a:ext cx="1021625" cy="829875"/>
          </a:xfrm>
          <a:prstGeom prst="rect">
            <a:avLst/>
          </a:prstGeom>
          <a:noFill/>
          <a:ln>
            <a:noFill/>
          </a:ln>
        </p:spPr>
      </p:pic>
      <p:pic>
        <p:nvPicPr>
          <p:cNvPr id="61" name="Google Shape;61;p14"/>
          <p:cNvPicPr preferRelativeResize="0"/>
          <p:nvPr/>
        </p:nvPicPr>
        <p:blipFill>
          <a:blip r:embed="rId5">
            <a:alphaModFix/>
          </a:blip>
          <a:stretch>
            <a:fillRect/>
          </a:stretch>
        </p:blipFill>
        <p:spPr>
          <a:xfrm>
            <a:off x="7311650" y="4132077"/>
            <a:ext cx="1699200" cy="120642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820">
                <a:latin typeface="Economica"/>
                <a:ea typeface="Economica"/>
                <a:cs typeface="Economica"/>
                <a:sym typeface="Economica"/>
              </a:rPr>
              <a:t>Multidimensional and Intergenerational Child Poverty:</a:t>
            </a:r>
            <a:endParaRPr sz="2820">
              <a:latin typeface="Economica"/>
              <a:ea typeface="Economica"/>
              <a:cs typeface="Economica"/>
              <a:sym typeface="Economica"/>
            </a:endParaRPr>
          </a:p>
        </p:txBody>
      </p:sp>
      <p:cxnSp>
        <p:nvCxnSpPr>
          <p:cNvPr id="67" name="Google Shape;67;p15"/>
          <p:cNvCxnSpPr/>
          <p:nvPr/>
        </p:nvCxnSpPr>
        <p:spPr>
          <a:xfrm rot="10800000" flipH="1">
            <a:off x="291350" y="1120700"/>
            <a:ext cx="8236500" cy="11100"/>
          </a:xfrm>
          <a:prstGeom prst="straightConnector1">
            <a:avLst/>
          </a:prstGeom>
          <a:noFill/>
          <a:ln w="9525" cap="flat" cmpd="sng">
            <a:solidFill>
              <a:schemeClr val="dk2"/>
            </a:solidFill>
            <a:prstDash val="solid"/>
            <a:round/>
            <a:headEnd type="none" w="med" len="med"/>
            <a:tailEnd type="none" w="med" len="med"/>
          </a:ln>
        </p:spPr>
      </p:cxnSp>
      <p:sp>
        <p:nvSpPr>
          <p:cNvPr id="68" name="Google Shape;68;p15"/>
          <p:cNvSpPr/>
          <p:nvPr/>
        </p:nvSpPr>
        <p:spPr>
          <a:xfrm>
            <a:off x="1322275" y="1501650"/>
            <a:ext cx="1075800" cy="1070100"/>
          </a:xfrm>
          <a:prstGeom prst="ellipse">
            <a:avLst/>
          </a:prstGeom>
          <a:solidFill>
            <a:srgbClr val="FFF2C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5"/>
          <p:cNvSpPr/>
          <p:nvPr/>
        </p:nvSpPr>
        <p:spPr>
          <a:xfrm>
            <a:off x="4034100" y="1501650"/>
            <a:ext cx="1075800" cy="1070100"/>
          </a:xfrm>
          <a:prstGeom prst="ellipse">
            <a:avLst/>
          </a:prstGeom>
          <a:solidFill>
            <a:srgbClr val="FFF2C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b="1"/>
          </a:p>
        </p:txBody>
      </p:sp>
      <p:sp>
        <p:nvSpPr>
          <p:cNvPr id="70" name="Google Shape;70;p15"/>
          <p:cNvSpPr/>
          <p:nvPr/>
        </p:nvSpPr>
        <p:spPr>
          <a:xfrm>
            <a:off x="6745925" y="1501650"/>
            <a:ext cx="1075800" cy="1070100"/>
          </a:xfrm>
          <a:prstGeom prst="ellipse">
            <a:avLst/>
          </a:prstGeom>
          <a:solidFill>
            <a:srgbClr val="FFF2CC"/>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5"/>
          <p:cNvSpPr/>
          <p:nvPr/>
        </p:nvSpPr>
        <p:spPr>
          <a:xfrm>
            <a:off x="2017050" y="4258250"/>
            <a:ext cx="5109900" cy="572700"/>
          </a:xfrm>
          <a:prstGeom prst="roundRect">
            <a:avLst>
              <a:gd name="adj" fmla="val 16667"/>
            </a:avLst>
          </a:prstGeom>
          <a:solidFill>
            <a:srgbClr val="FFE599"/>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latin typeface="Economica"/>
                <a:ea typeface="Economica"/>
                <a:cs typeface="Economica"/>
                <a:sym typeface="Economica"/>
              </a:rPr>
              <a:t>Primary focus: </a:t>
            </a:r>
            <a:r>
              <a:rPr lang="en" sz="2300" b="1">
                <a:latin typeface="Economica"/>
                <a:ea typeface="Economica"/>
                <a:cs typeface="Economica"/>
                <a:sym typeface="Economica"/>
              </a:rPr>
              <a:t>Education </a:t>
            </a:r>
            <a:endParaRPr sz="2300" b="1">
              <a:latin typeface="Economica"/>
              <a:ea typeface="Economica"/>
              <a:cs typeface="Economica"/>
              <a:sym typeface="Economica"/>
            </a:endParaRPr>
          </a:p>
        </p:txBody>
      </p:sp>
      <p:sp>
        <p:nvSpPr>
          <p:cNvPr id="72" name="Google Shape;72;p15"/>
          <p:cNvSpPr txBox="1"/>
          <p:nvPr/>
        </p:nvSpPr>
        <p:spPr>
          <a:xfrm>
            <a:off x="4188772" y="1798200"/>
            <a:ext cx="783900" cy="507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100" b="1">
                <a:solidFill>
                  <a:srgbClr val="5F7D95"/>
                </a:solidFill>
                <a:latin typeface="Economica"/>
                <a:ea typeface="Economica"/>
                <a:cs typeface="Economica"/>
                <a:sym typeface="Economica"/>
              </a:rPr>
              <a:t>68,3%</a:t>
            </a:r>
            <a:endParaRPr sz="2100" b="1">
              <a:solidFill>
                <a:srgbClr val="5F7D95"/>
              </a:solidFill>
              <a:latin typeface="Economica"/>
              <a:ea typeface="Economica"/>
              <a:cs typeface="Economica"/>
              <a:sym typeface="Economica"/>
            </a:endParaRPr>
          </a:p>
        </p:txBody>
      </p:sp>
      <p:pic>
        <p:nvPicPr>
          <p:cNvPr id="73" name="Google Shape;73;p15"/>
          <p:cNvPicPr preferRelativeResize="0"/>
          <p:nvPr/>
        </p:nvPicPr>
        <p:blipFill>
          <a:blip r:embed="rId3">
            <a:alphaModFix/>
          </a:blip>
          <a:stretch>
            <a:fillRect/>
          </a:stretch>
        </p:blipFill>
        <p:spPr>
          <a:xfrm>
            <a:off x="7026650" y="1770000"/>
            <a:ext cx="514350" cy="533400"/>
          </a:xfrm>
          <a:prstGeom prst="rect">
            <a:avLst/>
          </a:prstGeom>
          <a:noFill/>
          <a:ln w="9525" cap="flat" cmpd="sng">
            <a:solidFill>
              <a:srgbClr val="FFF2CC"/>
            </a:solidFill>
            <a:prstDash val="solid"/>
            <a:round/>
            <a:headEnd type="none" w="sm" len="sm"/>
            <a:tailEnd type="none" w="sm" len="sm"/>
          </a:ln>
        </p:spPr>
      </p:pic>
      <p:sp>
        <p:nvSpPr>
          <p:cNvPr id="74" name="Google Shape;74;p15"/>
          <p:cNvSpPr txBox="1"/>
          <p:nvPr/>
        </p:nvSpPr>
        <p:spPr>
          <a:xfrm>
            <a:off x="3504913" y="2723025"/>
            <a:ext cx="2151600" cy="1015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800">
                <a:latin typeface="Economica"/>
                <a:ea typeface="Economica"/>
                <a:cs typeface="Economica"/>
                <a:sym typeface="Economica"/>
              </a:rPr>
              <a:t>of children experiencing multidimensional poverty are Black African </a:t>
            </a:r>
            <a:endParaRPr sz="1800">
              <a:latin typeface="Economica"/>
              <a:ea typeface="Economica"/>
              <a:cs typeface="Economica"/>
              <a:sym typeface="Economica"/>
            </a:endParaRPr>
          </a:p>
        </p:txBody>
      </p:sp>
      <p:pic>
        <p:nvPicPr>
          <p:cNvPr id="75" name="Google Shape;75;p15"/>
          <p:cNvPicPr preferRelativeResize="0"/>
          <p:nvPr/>
        </p:nvPicPr>
        <p:blipFill>
          <a:blip r:embed="rId4">
            <a:alphaModFix/>
          </a:blip>
          <a:stretch>
            <a:fillRect/>
          </a:stretch>
        </p:blipFill>
        <p:spPr>
          <a:xfrm>
            <a:off x="1583950" y="1770000"/>
            <a:ext cx="533400" cy="533400"/>
          </a:xfrm>
          <a:prstGeom prst="rect">
            <a:avLst/>
          </a:prstGeom>
          <a:noFill/>
          <a:ln w="9525" cap="flat" cmpd="sng">
            <a:solidFill>
              <a:srgbClr val="FFF2CC"/>
            </a:solidFill>
            <a:prstDash val="solid"/>
            <a:round/>
            <a:headEnd type="none" w="sm" len="sm"/>
            <a:tailEnd type="none" w="sm" len="sm"/>
          </a:ln>
        </p:spPr>
      </p:pic>
      <p:sp>
        <p:nvSpPr>
          <p:cNvPr id="76" name="Google Shape;76;p15"/>
          <p:cNvSpPr txBox="1"/>
          <p:nvPr/>
        </p:nvSpPr>
        <p:spPr>
          <a:xfrm>
            <a:off x="634775" y="2723025"/>
            <a:ext cx="2431800" cy="461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800">
                <a:latin typeface="Economica"/>
                <a:ea typeface="Economica"/>
                <a:cs typeface="Economica"/>
                <a:sym typeface="Economica"/>
              </a:rPr>
              <a:t>Multidimensional poverty</a:t>
            </a:r>
            <a:endParaRPr sz="1800">
              <a:latin typeface="Economica"/>
              <a:ea typeface="Economica"/>
              <a:cs typeface="Economica"/>
              <a:sym typeface="Economica"/>
            </a:endParaRPr>
          </a:p>
        </p:txBody>
      </p:sp>
      <p:sp>
        <p:nvSpPr>
          <p:cNvPr id="77" name="Google Shape;77;p15"/>
          <p:cNvSpPr txBox="1"/>
          <p:nvPr/>
        </p:nvSpPr>
        <p:spPr>
          <a:xfrm>
            <a:off x="6094875" y="2723025"/>
            <a:ext cx="2624400" cy="461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800">
                <a:latin typeface="Economica"/>
                <a:ea typeface="Economica"/>
                <a:cs typeface="Economica"/>
                <a:sym typeface="Economica"/>
              </a:rPr>
              <a:t>Intergenerational problem</a:t>
            </a:r>
            <a:endParaRPr sz="1800">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47375" y="5591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Economica"/>
                <a:ea typeface="Economica"/>
                <a:cs typeface="Economica"/>
                <a:sym typeface="Economica"/>
              </a:rPr>
              <a:t>The challenges children face in accessing and completing education</a:t>
            </a:r>
            <a:endParaRPr>
              <a:latin typeface="Economica"/>
              <a:ea typeface="Economica"/>
              <a:cs typeface="Economica"/>
              <a:sym typeface="Economica"/>
            </a:endParaRPr>
          </a:p>
        </p:txBody>
      </p:sp>
      <p:cxnSp>
        <p:nvCxnSpPr>
          <p:cNvPr id="83" name="Google Shape;83;p16"/>
          <p:cNvCxnSpPr/>
          <p:nvPr/>
        </p:nvCxnSpPr>
        <p:spPr>
          <a:xfrm rot="10800000" flipH="1">
            <a:off x="291350" y="1120700"/>
            <a:ext cx="8236500" cy="11100"/>
          </a:xfrm>
          <a:prstGeom prst="straightConnector1">
            <a:avLst/>
          </a:prstGeom>
          <a:noFill/>
          <a:ln w="9525" cap="flat" cmpd="sng">
            <a:solidFill>
              <a:schemeClr val="dk2"/>
            </a:solidFill>
            <a:prstDash val="solid"/>
            <a:round/>
            <a:headEnd type="none" w="med" len="med"/>
            <a:tailEnd type="none" w="med" len="med"/>
          </a:ln>
        </p:spPr>
      </p:cxnSp>
      <p:sp>
        <p:nvSpPr>
          <p:cNvPr id="84" name="Google Shape;84;p16"/>
          <p:cNvSpPr txBox="1"/>
          <p:nvPr/>
        </p:nvSpPr>
        <p:spPr>
          <a:xfrm>
            <a:off x="311700" y="1192200"/>
            <a:ext cx="8520600" cy="3489000"/>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Economica"/>
              <a:buChar char="➔"/>
            </a:pPr>
            <a:r>
              <a:rPr lang="en" sz="1800" b="1">
                <a:latin typeface="Economica"/>
                <a:ea typeface="Economica"/>
                <a:cs typeface="Economica"/>
                <a:sym typeface="Economica"/>
              </a:rPr>
              <a:t>Access</a:t>
            </a:r>
            <a:endParaRPr sz="1800" b="1">
              <a:latin typeface="Economica"/>
              <a:ea typeface="Economica"/>
              <a:cs typeface="Economica"/>
              <a:sym typeface="Economica"/>
            </a:endParaRPr>
          </a:p>
          <a:p>
            <a:pPr marL="914400" lvl="1" indent="-342900" algn="l" rtl="0">
              <a:spcBef>
                <a:spcPts val="0"/>
              </a:spcBef>
              <a:spcAft>
                <a:spcPts val="0"/>
              </a:spcAft>
              <a:buSzPts val="1800"/>
              <a:buFont typeface="Economica"/>
              <a:buChar char="◆"/>
            </a:pPr>
            <a:r>
              <a:rPr lang="en" sz="1800">
                <a:latin typeface="Economica"/>
                <a:ea typeface="Economica"/>
                <a:cs typeface="Economica"/>
                <a:sym typeface="Economica"/>
              </a:rPr>
              <a:t>Safety issues</a:t>
            </a:r>
            <a:endParaRPr sz="1800">
              <a:latin typeface="Economica"/>
              <a:ea typeface="Economica"/>
              <a:cs typeface="Economica"/>
              <a:sym typeface="Economica"/>
            </a:endParaRPr>
          </a:p>
          <a:p>
            <a:pPr marL="457200" lvl="0" indent="-342900" algn="l" rtl="0">
              <a:spcBef>
                <a:spcPts val="1000"/>
              </a:spcBef>
              <a:spcAft>
                <a:spcPts val="0"/>
              </a:spcAft>
              <a:buSzPts val="1800"/>
              <a:buFont typeface="Economica"/>
              <a:buChar char="➔"/>
            </a:pPr>
            <a:r>
              <a:rPr lang="en" sz="1800" b="1">
                <a:latin typeface="Economica"/>
                <a:ea typeface="Economica"/>
                <a:cs typeface="Economica"/>
                <a:sym typeface="Economica"/>
              </a:rPr>
              <a:t>School drop out</a:t>
            </a:r>
            <a:br>
              <a:rPr lang="en" sz="1800">
                <a:latin typeface="Economica"/>
                <a:ea typeface="Economica"/>
                <a:cs typeface="Economica"/>
                <a:sym typeface="Economica"/>
              </a:rPr>
            </a:br>
            <a:r>
              <a:rPr lang="en" sz="1800">
                <a:latin typeface="Economica"/>
                <a:ea typeface="Economica"/>
                <a:cs typeface="Economica"/>
                <a:sym typeface="Economica"/>
              </a:rPr>
              <a:t>60% of learners drop out before completing secondary school (</a:t>
            </a:r>
            <a:r>
              <a:rPr lang="en" sz="1800">
                <a:solidFill>
                  <a:schemeClr val="dk1"/>
                </a:solidFill>
                <a:latin typeface="Economica"/>
                <a:ea typeface="Economica"/>
                <a:cs typeface="Economica"/>
                <a:sym typeface="Economica"/>
              </a:rPr>
              <a:t>increased during the COVID-19 pandemic)</a:t>
            </a:r>
            <a:endParaRPr sz="1800">
              <a:latin typeface="Economica"/>
              <a:ea typeface="Economica"/>
              <a:cs typeface="Economica"/>
              <a:sym typeface="Economica"/>
            </a:endParaRPr>
          </a:p>
          <a:p>
            <a:pPr marL="914400" lvl="1" indent="-342900" algn="l" rtl="0">
              <a:spcBef>
                <a:spcPts val="0"/>
              </a:spcBef>
              <a:spcAft>
                <a:spcPts val="0"/>
              </a:spcAft>
              <a:buSzPts val="1800"/>
              <a:buFont typeface="Economica"/>
              <a:buChar char="◆"/>
            </a:pPr>
            <a:r>
              <a:rPr lang="en" sz="1800">
                <a:latin typeface="Economica"/>
                <a:ea typeface="Economica"/>
                <a:cs typeface="Economica"/>
                <a:sym typeface="Economica"/>
              </a:rPr>
              <a:t>Teenage pregnancy</a:t>
            </a:r>
            <a:endParaRPr sz="1800">
              <a:latin typeface="Economica"/>
              <a:ea typeface="Economica"/>
              <a:cs typeface="Economica"/>
              <a:sym typeface="Economica"/>
            </a:endParaRPr>
          </a:p>
          <a:p>
            <a:pPr marL="914400" lvl="1" indent="-342900" algn="l" rtl="0">
              <a:spcBef>
                <a:spcPts val="0"/>
              </a:spcBef>
              <a:spcAft>
                <a:spcPts val="0"/>
              </a:spcAft>
              <a:buSzPts val="1800"/>
              <a:buFont typeface="Economica"/>
              <a:buChar char="◆"/>
            </a:pPr>
            <a:r>
              <a:rPr lang="en" sz="1800">
                <a:latin typeface="Economica"/>
                <a:ea typeface="Economica"/>
                <a:cs typeface="Economica"/>
                <a:sym typeface="Economica"/>
              </a:rPr>
              <a:t>Alcohol and substance abuse</a:t>
            </a:r>
            <a:endParaRPr sz="1800">
              <a:latin typeface="Economica"/>
              <a:ea typeface="Economica"/>
              <a:cs typeface="Economica"/>
              <a:sym typeface="Economica"/>
            </a:endParaRPr>
          </a:p>
          <a:p>
            <a:pPr marL="914400" lvl="1" indent="-342900" algn="l" rtl="0">
              <a:spcBef>
                <a:spcPts val="0"/>
              </a:spcBef>
              <a:spcAft>
                <a:spcPts val="0"/>
              </a:spcAft>
              <a:buSzPts val="1800"/>
              <a:buFont typeface="Economica"/>
              <a:buChar char="◆"/>
            </a:pPr>
            <a:r>
              <a:rPr lang="en" sz="1800">
                <a:latin typeface="Economica"/>
                <a:ea typeface="Economica"/>
                <a:cs typeface="Economica"/>
                <a:sym typeface="Economica"/>
              </a:rPr>
              <a:t>Income issues </a:t>
            </a:r>
            <a:endParaRPr sz="1800">
              <a:solidFill>
                <a:schemeClr val="dk1"/>
              </a:solidFill>
              <a:latin typeface="Economica"/>
              <a:ea typeface="Economica"/>
              <a:cs typeface="Economica"/>
              <a:sym typeface="Economica"/>
            </a:endParaRPr>
          </a:p>
          <a:p>
            <a:pPr marL="457200" lvl="0" indent="-342900" algn="l" rtl="0">
              <a:spcBef>
                <a:spcPts val="1000"/>
              </a:spcBef>
              <a:spcAft>
                <a:spcPts val="0"/>
              </a:spcAft>
              <a:buSzPts val="1800"/>
              <a:buFont typeface="Economica"/>
              <a:buChar char="➔"/>
            </a:pPr>
            <a:r>
              <a:rPr lang="en" sz="1800" b="1">
                <a:solidFill>
                  <a:schemeClr val="dk1"/>
                </a:solidFill>
                <a:latin typeface="Economica"/>
                <a:ea typeface="Economica"/>
                <a:cs typeface="Economica"/>
                <a:sym typeface="Economica"/>
              </a:rPr>
              <a:t>Perceived value of education</a:t>
            </a:r>
            <a:endParaRPr sz="1800" b="1">
              <a:solidFill>
                <a:schemeClr val="dk1"/>
              </a:solidFill>
              <a:latin typeface="Economica"/>
              <a:ea typeface="Economica"/>
              <a:cs typeface="Economica"/>
              <a:sym typeface="Economica"/>
            </a:endParaRPr>
          </a:p>
          <a:p>
            <a:pPr marL="914400" lvl="1" indent="-342900" algn="l" rtl="0">
              <a:spcBef>
                <a:spcPts val="0"/>
              </a:spcBef>
              <a:spcAft>
                <a:spcPts val="0"/>
              </a:spcAft>
              <a:buSzPts val="1800"/>
              <a:buFont typeface="Economica"/>
              <a:buChar char="◆"/>
            </a:pPr>
            <a:r>
              <a:rPr lang="en" sz="1800">
                <a:solidFill>
                  <a:schemeClr val="dk1"/>
                </a:solidFill>
                <a:latin typeface="Economica"/>
                <a:ea typeface="Economica"/>
                <a:cs typeface="Economica"/>
                <a:sym typeface="Economica"/>
              </a:rPr>
              <a:t>Lack of involvement from parents</a:t>
            </a:r>
            <a:endParaRPr sz="1800">
              <a:solidFill>
                <a:schemeClr val="dk1"/>
              </a:solidFill>
              <a:latin typeface="Economica"/>
              <a:ea typeface="Economica"/>
              <a:cs typeface="Economica"/>
              <a:sym typeface="Economica"/>
            </a:endParaRPr>
          </a:p>
          <a:p>
            <a:pPr marL="914400" lvl="1" indent="-342900" algn="l" rtl="0">
              <a:spcBef>
                <a:spcPts val="0"/>
              </a:spcBef>
              <a:spcAft>
                <a:spcPts val="0"/>
              </a:spcAft>
              <a:buSzPts val="1800"/>
              <a:buFont typeface="Economica"/>
              <a:buChar char="◆"/>
            </a:pPr>
            <a:r>
              <a:rPr lang="en" sz="1800">
                <a:solidFill>
                  <a:schemeClr val="dk1"/>
                </a:solidFill>
                <a:latin typeface="Economica"/>
                <a:ea typeface="Economica"/>
                <a:cs typeface="Economica"/>
                <a:sym typeface="Economica"/>
              </a:rPr>
              <a:t>Low motivation of the children to attend school</a:t>
            </a:r>
            <a:endParaRPr sz="1800">
              <a:solidFill>
                <a:schemeClr val="dk1"/>
              </a:solidFill>
              <a:latin typeface="Economica"/>
              <a:ea typeface="Economica"/>
              <a:cs typeface="Economica"/>
              <a:sym typeface="Economica"/>
            </a:endParaRPr>
          </a:p>
          <a:p>
            <a:pPr marL="914400" lvl="1" indent="-342900" algn="l" rtl="0">
              <a:spcBef>
                <a:spcPts val="0"/>
              </a:spcBef>
              <a:spcAft>
                <a:spcPts val="0"/>
              </a:spcAft>
              <a:buClr>
                <a:schemeClr val="dk1"/>
              </a:buClr>
              <a:buSzPts val="1800"/>
              <a:buFont typeface="Economica"/>
              <a:buChar char="◆"/>
            </a:pPr>
            <a:r>
              <a:rPr lang="en" sz="1800">
                <a:solidFill>
                  <a:schemeClr val="dk1"/>
                </a:solidFill>
                <a:latin typeface="Economica"/>
                <a:ea typeface="Economica"/>
                <a:cs typeface="Economica"/>
                <a:sym typeface="Economica"/>
              </a:rPr>
              <a:t>Teacher training</a:t>
            </a:r>
            <a:endParaRPr sz="1800">
              <a:solidFill>
                <a:schemeClr val="dk1"/>
              </a:solidFill>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0"/>
              </a:spcAft>
              <a:buClr>
                <a:schemeClr val="dk1"/>
              </a:buClr>
              <a:buSzPts val="1100"/>
              <a:buFont typeface="Arial"/>
              <a:buNone/>
            </a:pPr>
            <a:r>
              <a:rPr lang="en" sz="2500">
                <a:latin typeface="Economica"/>
                <a:ea typeface="Economica"/>
                <a:cs typeface="Economica"/>
                <a:sym typeface="Economica"/>
              </a:rPr>
              <a:t>How can we address the difficulty to access school?</a:t>
            </a:r>
            <a:r>
              <a:rPr lang="en" sz="2500" b="1">
                <a:latin typeface="Economica"/>
                <a:ea typeface="Economica"/>
                <a:cs typeface="Economica"/>
                <a:sym typeface="Economica"/>
              </a:rPr>
              <a:t> </a:t>
            </a:r>
            <a:endParaRPr sz="2500">
              <a:latin typeface="Economica"/>
              <a:ea typeface="Economica"/>
              <a:cs typeface="Economica"/>
              <a:sym typeface="Economica"/>
            </a:endParaRPr>
          </a:p>
        </p:txBody>
      </p:sp>
      <p:sp>
        <p:nvSpPr>
          <p:cNvPr id="90" name="Google Shape;90;p17"/>
          <p:cNvSpPr txBox="1">
            <a:spLocks noGrp="1"/>
          </p:cNvSpPr>
          <p:nvPr>
            <p:ph type="body" idx="1"/>
          </p:nvPr>
        </p:nvSpPr>
        <p:spPr>
          <a:xfrm>
            <a:off x="311700" y="1152475"/>
            <a:ext cx="8520600" cy="370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latin typeface="Economica"/>
                <a:ea typeface="Economica"/>
                <a:cs typeface="Economica"/>
                <a:sym typeface="Economica"/>
              </a:rPr>
              <a:t>Nomad schools</a:t>
            </a:r>
            <a:endParaRPr b="1">
              <a:solidFill>
                <a:schemeClr val="dk1"/>
              </a:solidFill>
              <a:latin typeface="Economica"/>
              <a:ea typeface="Economica"/>
              <a:cs typeface="Economica"/>
              <a:sym typeface="Economica"/>
            </a:endParaRPr>
          </a:p>
          <a:p>
            <a:pPr marL="457200" lvl="0" indent="-342900" algn="l" rtl="0">
              <a:spcBef>
                <a:spcPts val="0"/>
              </a:spcBef>
              <a:spcAft>
                <a:spcPts val="0"/>
              </a:spcAft>
              <a:buClr>
                <a:schemeClr val="dk1"/>
              </a:buClr>
              <a:buSzPts val="1800"/>
              <a:buChar char="●"/>
            </a:pPr>
            <a:r>
              <a:rPr lang="en">
                <a:solidFill>
                  <a:schemeClr val="dk1"/>
                </a:solidFill>
                <a:latin typeface="Economica"/>
                <a:ea typeface="Economica"/>
                <a:cs typeface="Economica"/>
                <a:sym typeface="Economica"/>
              </a:rPr>
              <a:t>In order to make it easier for these children in distant areas to access schools, as a short-term solution, we suggest the creation of nomad schools, that would meet the kids in their neighborhoods, instead of forcing them to endure long trips to arrive at schools. </a:t>
            </a:r>
            <a:endParaRPr b="1" i="1">
              <a:solidFill>
                <a:schemeClr val="dk1"/>
              </a:solidFill>
              <a:latin typeface="Economica"/>
              <a:ea typeface="Economica"/>
              <a:cs typeface="Economica"/>
              <a:sym typeface="Economica"/>
            </a:endParaRPr>
          </a:p>
          <a:p>
            <a:pPr marL="457200" lvl="0" indent="-342900" algn="l" rtl="0">
              <a:spcBef>
                <a:spcPts val="0"/>
              </a:spcBef>
              <a:spcAft>
                <a:spcPts val="0"/>
              </a:spcAft>
              <a:buClr>
                <a:schemeClr val="dk1"/>
              </a:buClr>
              <a:buSzPts val="1800"/>
              <a:buFont typeface="Economica"/>
              <a:buChar char="●"/>
            </a:pPr>
            <a:r>
              <a:rPr lang="en">
                <a:solidFill>
                  <a:schemeClr val="dk1"/>
                </a:solidFill>
                <a:latin typeface="Economica"/>
                <a:ea typeface="Economica"/>
                <a:cs typeface="Economica"/>
                <a:sym typeface="Economica"/>
              </a:rPr>
              <a:t>As a long-term solution, we could consider a combination of nomad schools and distance learning. Important services that nomad schools will be able to offer: </a:t>
            </a:r>
            <a:endParaRPr>
              <a:solidFill>
                <a:schemeClr val="dk1"/>
              </a:solidFill>
              <a:latin typeface="Economica"/>
              <a:ea typeface="Economica"/>
              <a:cs typeface="Economica"/>
              <a:sym typeface="Economica"/>
            </a:endParaRPr>
          </a:p>
          <a:p>
            <a:pPr marL="914400" lvl="1" indent="-342900" algn="l" rtl="0">
              <a:spcBef>
                <a:spcPts val="0"/>
              </a:spcBef>
              <a:spcAft>
                <a:spcPts val="0"/>
              </a:spcAft>
              <a:buClr>
                <a:schemeClr val="dk1"/>
              </a:buClr>
              <a:buSzPts val="1800"/>
              <a:buFont typeface="Economica"/>
              <a:buChar char="○"/>
            </a:pPr>
            <a:r>
              <a:rPr lang="en" sz="1800">
                <a:solidFill>
                  <a:schemeClr val="dk1"/>
                </a:solidFill>
                <a:latin typeface="Economica"/>
                <a:ea typeface="Economica"/>
                <a:cs typeface="Economica"/>
                <a:sym typeface="Economica"/>
              </a:rPr>
              <a:t>Healthy decent meals, </a:t>
            </a:r>
            <a:endParaRPr sz="1800">
              <a:solidFill>
                <a:schemeClr val="dk1"/>
              </a:solidFill>
              <a:latin typeface="Economica"/>
              <a:ea typeface="Economica"/>
              <a:cs typeface="Economica"/>
              <a:sym typeface="Economica"/>
            </a:endParaRPr>
          </a:p>
          <a:p>
            <a:pPr marL="914400" lvl="1" indent="-342900" algn="l" rtl="0">
              <a:spcBef>
                <a:spcPts val="0"/>
              </a:spcBef>
              <a:spcAft>
                <a:spcPts val="0"/>
              </a:spcAft>
              <a:buClr>
                <a:schemeClr val="dk1"/>
              </a:buClr>
              <a:buSzPts val="1800"/>
              <a:buFont typeface="Economica"/>
              <a:buChar char="○"/>
            </a:pPr>
            <a:r>
              <a:rPr lang="en" sz="1800">
                <a:solidFill>
                  <a:schemeClr val="dk1"/>
                </a:solidFill>
                <a:latin typeface="Economica"/>
                <a:ea typeface="Economica"/>
                <a:cs typeface="Economica"/>
                <a:sym typeface="Economica"/>
              </a:rPr>
              <a:t>Address content that is relevant to that community, </a:t>
            </a:r>
            <a:endParaRPr sz="1800">
              <a:solidFill>
                <a:schemeClr val="dk1"/>
              </a:solidFill>
              <a:latin typeface="Economica"/>
              <a:ea typeface="Economica"/>
              <a:cs typeface="Economica"/>
              <a:sym typeface="Economica"/>
            </a:endParaRPr>
          </a:p>
          <a:p>
            <a:pPr marL="914400" lvl="1" indent="-342900" algn="l" rtl="0">
              <a:spcBef>
                <a:spcPts val="0"/>
              </a:spcBef>
              <a:spcAft>
                <a:spcPts val="0"/>
              </a:spcAft>
              <a:buClr>
                <a:schemeClr val="dk1"/>
              </a:buClr>
              <a:buSzPts val="1800"/>
              <a:buFont typeface="Economica"/>
              <a:buChar char="○"/>
            </a:pPr>
            <a:r>
              <a:rPr lang="en" sz="1800">
                <a:solidFill>
                  <a:schemeClr val="dk1"/>
                </a:solidFill>
                <a:latin typeface="Economica"/>
                <a:ea typeface="Economica"/>
                <a:cs typeface="Economica"/>
                <a:sym typeface="Economica"/>
              </a:rPr>
              <a:t>Address sexual education, </a:t>
            </a:r>
            <a:endParaRPr sz="1800">
              <a:solidFill>
                <a:schemeClr val="dk1"/>
              </a:solidFill>
              <a:latin typeface="Economica"/>
              <a:ea typeface="Economica"/>
              <a:cs typeface="Economica"/>
              <a:sym typeface="Economica"/>
            </a:endParaRPr>
          </a:p>
          <a:p>
            <a:pPr marL="914400" lvl="1" indent="-342900" algn="l" rtl="0">
              <a:spcBef>
                <a:spcPts val="0"/>
              </a:spcBef>
              <a:spcAft>
                <a:spcPts val="0"/>
              </a:spcAft>
              <a:buClr>
                <a:schemeClr val="dk1"/>
              </a:buClr>
              <a:buSzPts val="1800"/>
              <a:buFont typeface="Economica"/>
              <a:buChar char="○"/>
            </a:pPr>
            <a:r>
              <a:rPr lang="en" sz="1800">
                <a:solidFill>
                  <a:schemeClr val="dk1"/>
                </a:solidFill>
                <a:latin typeface="Economica"/>
                <a:ea typeface="Economica"/>
                <a:cs typeface="Economica"/>
                <a:sym typeface="Economica"/>
              </a:rPr>
              <a:t>Focus on both critical thinking to develop citizens able to demand their rights, and practical skills helpful to have a source of livelihood. </a:t>
            </a:r>
            <a:endParaRPr sz="1800">
              <a:solidFill>
                <a:schemeClr val="dk1"/>
              </a:solidFill>
              <a:latin typeface="Economica"/>
              <a:ea typeface="Economica"/>
              <a:cs typeface="Economica"/>
              <a:sym typeface="Economica"/>
            </a:endParaRPr>
          </a:p>
          <a:p>
            <a:pPr marL="0" lvl="0" indent="0" algn="l" rtl="0">
              <a:spcBef>
                <a:spcPts val="0"/>
              </a:spcBef>
              <a:spcAft>
                <a:spcPts val="1200"/>
              </a:spcAft>
              <a:buNone/>
            </a:pPr>
            <a:endParaRPr/>
          </a:p>
        </p:txBody>
      </p:sp>
      <p:cxnSp>
        <p:nvCxnSpPr>
          <p:cNvPr id="91" name="Google Shape;91;p17"/>
          <p:cNvCxnSpPr/>
          <p:nvPr/>
        </p:nvCxnSpPr>
        <p:spPr>
          <a:xfrm rot="10800000" flipH="1">
            <a:off x="291350" y="1120700"/>
            <a:ext cx="8236500" cy="111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0"/>
              </a:spcAft>
              <a:buClr>
                <a:schemeClr val="dk1"/>
              </a:buClr>
              <a:buSzPts val="1100"/>
              <a:buFont typeface="Arial"/>
              <a:buNone/>
            </a:pPr>
            <a:r>
              <a:rPr lang="en" sz="2500">
                <a:latin typeface="Economica"/>
                <a:ea typeface="Economica"/>
                <a:cs typeface="Economica"/>
                <a:sym typeface="Economica"/>
              </a:rPr>
              <a:t>How can we address the difficulties of </a:t>
            </a:r>
            <a:r>
              <a:rPr lang="en" sz="2500" i="1">
                <a:latin typeface="Economica"/>
                <a:ea typeface="Economica"/>
                <a:cs typeface="Economica"/>
                <a:sym typeface="Economica"/>
              </a:rPr>
              <a:t>staying</a:t>
            </a:r>
            <a:r>
              <a:rPr lang="en" sz="2500">
                <a:latin typeface="Economica"/>
                <a:ea typeface="Economica"/>
                <a:cs typeface="Economica"/>
                <a:sym typeface="Economica"/>
              </a:rPr>
              <a:t> in school? </a:t>
            </a:r>
            <a:endParaRPr sz="4200">
              <a:latin typeface="Economica"/>
              <a:ea typeface="Economica"/>
              <a:cs typeface="Economica"/>
              <a:sym typeface="Economica"/>
            </a:endParaRPr>
          </a:p>
        </p:txBody>
      </p:sp>
      <p:sp>
        <p:nvSpPr>
          <p:cNvPr id="97" name="Google Shape;97;p18"/>
          <p:cNvSpPr txBox="1">
            <a:spLocks noGrp="1"/>
          </p:cNvSpPr>
          <p:nvPr>
            <p:ph type="body" idx="1"/>
          </p:nvPr>
        </p:nvSpPr>
        <p:spPr>
          <a:xfrm>
            <a:off x="311700" y="1152475"/>
            <a:ext cx="8520600" cy="3518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latin typeface="Economica"/>
                <a:ea typeface="Economica"/>
                <a:cs typeface="Economica"/>
                <a:sym typeface="Economica"/>
              </a:rPr>
              <a:t>In order to incentivize children to stay in school for a longer period of time, we suggest: </a:t>
            </a:r>
            <a:endParaRPr>
              <a:solidFill>
                <a:schemeClr val="dk1"/>
              </a:solidFill>
              <a:latin typeface="Economica"/>
              <a:ea typeface="Economica"/>
              <a:cs typeface="Economica"/>
              <a:sym typeface="Economica"/>
            </a:endParaRPr>
          </a:p>
          <a:p>
            <a:pPr marL="457200" lvl="0" indent="-342900" algn="l" rtl="0">
              <a:spcBef>
                <a:spcPts val="0"/>
              </a:spcBef>
              <a:spcAft>
                <a:spcPts val="0"/>
              </a:spcAft>
              <a:buClr>
                <a:schemeClr val="dk1"/>
              </a:buClr>
              <a:buSzPts val="1800"/>
              <a:buFont typeface="Economica"/>
              <a:buChar char="●"/>
            </a:pPr>
            <a:r>
              <a:rPr lang="en" i="1">
                <a:solidFill>
                  <a:schemeClr val="dk1"/>
                </a:solidFill>
                <a:latin typeface="Economica"/>
                <a:ea typeface="Economica"/>
                <a:cs typeface="Economica"/>
                <a:sym typeface="Economica"/>
              </a:rPr>
              <a:t>Including sex education in their program</a:t>
            </a:r>
            <a:r>
              <a:rPr lang="en">
                <a:solidFill>
                  <a:schemeClr val="dk1"/>
                </a:solidFill>
                <a:latin typeface="Economica"/>
                <a:ea typeface="Economica"/>
                <a:cs typeface="Economica"/>
                <a:sym typeface="Economica"/>
              </a:rPr>
              <a:t> (to reach both the children and the parents); </a:t>
            </a:r>
            <a:endParaRPr>
              <a:solidFill>
                <a:schemeClr val="dk1"/>
              </a:solidFill>
              <a:latin typeface="Economica"/>
              <a:ea typeface="Economica"/>
              <a:cs typeface="Economica"/>
              <a:sym typeface="Economica"/>
            </a:endParaRPr>
          </a:p>
          <a:p>
            <a:pPr marL="457200" lvl="0" indent="-342900" algn="l" rtl="0">
              <a:spcBef>
                <a:spcPts val="0"/>
              </a:spcBef>
              <a:spcAft>
                <a:spcPts val="0"/>
              </a:spcAft>
              <a:buClr>
                <a:schemeClr val="dk1"/>
              </a:buClr>
              <a:buSzPts val="1800"/>
              <a:buFont typeface="Economica"/>
              <a:buChar char="●"/>
            </a:pPr>
            <a:r>
              <a:rPr lang="en" i="1">
                <a:solidFill>
                  <a:schemeClr val="dk1"/>
                </a:solidFill>
                <a:latin typeface="Economica"/>
                <a:ea typeface="Economica"/>
                <a:cs typeface="Economica"/>
                <a:sym typeface="Economica"/>
              </a:rPr>
              <a:t>Create a well-regulated service-learning program,</a:t>
            </a:r>
            <a:r>
              <a:rPr lang="en">
                <a:solidFill>
                  <a:schemeClr val="dk1"/>
                </a:solidFill>
                <a:latin typeface="Economica"/>
                <a:ea typeface="Economica"/>
                <a:cs typeface="Economica"/>
                <a:sym typeface="Economica"/>
              </a:rPr>
              <a:t> in which kids would be financially compensated for doing internships in their community that would be part of the more practical aspects of their education (it is NOT child labor); </a:t>
            </a:r>
            <a:endParaRPr>
              <a:solidFill>
                <a:schemeClr val="dk1"/>
              </a:solidFill>
              <a:latin typeface="Economica"/>
              <a:ea typeface="Economica"/>
              <a:cs typeface="Economica"/>
              <a:sym typeface="Economica"/>
            </a:endParaRPr>
          </a:p>
          <a:p>
            <a:pPr marL="457200" lvl="0" indent="-342900" algn="l" rtl="0">
              <a:spcBef>
                <a:spcPts val="0"/>
              </a:spcBef>
              <a:spcAft>
                <a:spcPts val="0"/>
              </a:spcAft>
              <a:buClr>
                <a:schemeClr val="dk1"/>
              </a:buClr>
              <a:buSzPts val="1800"/>
              <a:buFont typeface="Economica"/>
              <a:buChar char="●"/>
            </a:pPr>
            <a:r>
              <a:rPr lang="en" i="1">
                <a:solidFill>
                  <a:schemeClr val="dk1"/>
                </a:solidFill>
                <a:latin typeface="Economica"/>
                <a:ea typeface="Economica"/>
                <a:cs typeface="Economica"/>
                <a:sym typeface="Economica"/>
              </a:rPr>
              <a:t>Making the schools welcoming for parents to participate,</a:t>
            </a:r>
            <a:r>
              <a:rPr lang="en">
                <a:solidFill>
                  <a:schemeClr val="dk1"/>
                </a:solidFill>
                <a:latin typeface="Economica"/>
                <a:ea typeface="Economica"/>
                <a:cs typeface="Economica"/>
                <a:sym typeface="Economica"/>
              </a:rPr>
              <a:t> implementing for example a program where their pieces of knowledge are treated as valuable and they are invited to share them with the kids. </a:t>
            </a:r>
            <a:endParaRPr/>
          </a:p>
        </p:txBody>
      </p:sp>
      <p:cxnSp>
        <p:nvCxnSpPr>
          <p:cNvPr id="98" name="Google Shape;98;p18"/>
          <p:cNvCxnSpPr/>
          <p:nvPr/>
        </p:nvCxnSpPr>
        <p:spPr>
          <a:xfrm rot="10800000" flipH="1">
            <a:off x="291350" y="1120700"/>
            <a:ext cx="8236500" cy="111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Economica"/>
                <a:ea typeface="Economica"/>
                <a:cs typeface="Economica"/>
                <a:sym typeface="Economica"/>
              </a:rPr>
              <a:t>Well regulated service learning program</a:t>
            </a:r>
            <a:endParaRPr>
              <a:latin typeface="Economica"/>
              <a:ea typeface="Economica"/>
              <a:cs typeface="Economica"/>
              <a:sym typeface="Economica"/>
            </a:endParaRPr>
          </a:p>
        </p:txBody>
      </p:sp>
      <p:sp>
        <p:nvSpPr>
          <p:cNvPr id="104" name="Google Shape;104;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Economica"/>
              <a:buAutoNum type="arabicPeriod"/>
            </a:pPr>
            <a:r>
              <a:rPr lang="en">
                <a:solidFill>
                  <a:schemeClr val="dk1"/>
                </a:solidFill>
                <a:latin typeface="Economica"/>
                <a:ea typeface="Economica"/>
                <a:cs typeface="Economica"/>
                <a:sym typeface="Economica"/>
              </a:rPr>
              <a:t>The program focuses on education and NOT on child labor as it makes explicit connections with the curriculum; </a:t>
            </a:r>
            <a:endParaRPr>
              <a:solidFill>
                <a:schemeClr val="dk1"/>
              </a:solidFill>
              <a:latin typeface="Economica"/>
              <a:ea typeface="Economica"/>
              <a:cs typeface="Economica"/>
              <a:sym typeface="Economica"/>
            </a:endParaRPr>
          </a:p>
          <a:p>
            <a:pPr marL="457200" lvl="0" indent="-342900" algn="l" rtl="0">
              <a:spcBef>
                <a:spcPts val="0"/>
              </a:spcBef>
              <a:spcAft>
                <a:spcPts val="0"/>
              </a:spcAft>
              <a:buClr>
                <a:schemeClr val="dk1"/>
              </a:buClr>
              <a:buSzPts val="1800"/>
              <a:buFont typeface="Economica"/>
              <a:buAutoNum type="arabicPeriod"/>
            </a:pPr>
            <a:r>
              <a:rPr lang="en">
                <a:solidFill>
                  <a:schemeClr val="dk1"/>
                </a:solidFill>
                <a:latin typeface="Economica"/>
                <a:ea typeface="Economica"/>
                <a:cs typeface="Economica"/>
                <a:sym typeface="Economica"/>
              </a:rPr>
              <a:t>It is not a substitute for the grants program, but a complementary solution; </a:t>
            </a:r>
            <a:endParaRPr>
              <a:solidFill>
                <a:schemeClr val="dk1"/>
              </a:solidFill>
              <a:latin typeface="Economica"/>
              <a:ea typeface="Economica"/>
              <a:cs typeface="Economica"/>
              <a:sym typeface="Economica"/>
            </a:endParaRPr>
          </a:p>
          <a:p>
            <a:pPr marL="457200" lvl="0" indent="-342900" algn="l" rtl="0">
              <a:spcBef>
                <a:spcPts val="0"/>
              </a:spcBef>
              <a:spcAft>
                <a:spcPts val="0"/>
              </a:spcAft>
              <a:buClr>
                <a:schemeClr val="dk1"/>
              </a:buClr>
              <a:buSzPts val="1800"/>
              <a:buFont typeface="Economica"/>
              <a:buAutoNum type="arabicPeriod"/>
            </a:pPr>
            <a:r>
              <a:rPr lang="en">
                <a:solidFill>
                  <a:schemeClr val="dk1"/>
                </a:solidFill>
                <a:latin typeface="Economica"/>
                <a:ea typeface="Economica"/>
                <a:cs typeface="Economica"/>
                <a:sym typeface="Economica"/>
              </a:rPr>
              <a:t>It is important that this program would be well regulated to avoid the exploitation of the kids</a:t>
            </a:r>
            <a:endParaRPr>
              <a:solidFill>
                <a:schemeClr val="dk1"/>
              </a:solidFill>
              <a:latin typeface="Economica"/>
              <a:ea typeface="Economica"/>
              <a:cs typeface="Economica"/>
              <a:sym typeface="Economica"/>
            </a:endParaRPr>
          </a:p>
          <a:p>
            <a:pPr marL="457200" lvl="0" indent="-342900" algn="l" rtl="0">
              <a:spcBef>
                <a:spcPts val="0"/>
              </a:spcBef>
              <a:spcAft>
                <a:spcPts val="0"/>
              </a:spcAft>
              <a:buClr>
                <a:schemeClr val="dk1"/>
              </a:buClr>
              <a:buSzPts val="1800"/>
              <a:buFont typeface="Economica"/>
              <a:buAutoNum type="arabicPeriod"/>
            </a:pPr>
            <a:r>
              <a:rPr lang="en">
                <a:solidFill>
                  <a:schemeClr val="dk1"/>
                </a:solidFill>
                <a:latin typeface="Economica"/>
                <a:ea typeface="Economica"/>
                <a:cs typeface="Economica"/>
                <a:sym typeface="Economica"/>
              </a:rPr>
              <a:t>If implemented right this service learning program could contribute to reform education in order to make it more relatable to real life and thus more meaningful to the students and their parents.</a:t>
            </a:r>
            <a:endParaRPr>
              <a:solidFill>
                <a:schemeClr val="dk1"/>
              </a:solidFill>
              <a:latin typeface="Economica"/>
              <a:ea typeface="Economica"/>
              <a:cs typeface="Economica"/>
              <a:sym typeface="Economica"/>
            </a:endParaRPr>
          </a:p>
          <a:p>
            <a:pPr marL="457200" lvl="0" indent="-342900" algn="l" rtl="0">
              <a:spcBef>
                <a:spcPts val="0"/>
              </a:spcBef>
              <a:spcAft>
                <a:spcPts val="0"/>
              </a:spcAft>
              <a:buClr>
                <a:schemeClr val="dk1"/>
              </a:buClr>
              <a:buSzPts val="1800"/>
              <a:buFont typeface="Economica"/>
              <a:buAutoNum type="arabicPeriod"/>
            </a:pPr>
            <a:r>
              <a:rPr lang="en">
                <a:solidFill>
                  <a:schemeClr val="dk1"/>
                </a:solidFill>
                <a:latin typeface="Economica"/>
                <a:ea typeface="Economica"/>
                <a:cs typeface="Economica"/>
                <a:sym typeface="Economica"/>
              </a:rPr>
              <a:t>The program is optional.</a:t>
            </a:r>
            <a:endParaRPr>
              <a:solidFill>
                <a:schemeClr val="dk1"/>
              </a:solidFill>
              <a:latin typeface="Economica"/>
              <a:ea typeface="Economica"/>
              <a:cs typeface="Economica"/>
              <a:sym typeface="Economica"/>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1200"/>
              </a:spcAft>
              <a:buNone/>
            </a:pPr>
            <a:endParaRPr/>
          </a:p>
        </p:txBody>
      </p:sp>
      <p:cxnSp>
        <p:nvCxnSpPr>
          <p:cNvPr id="105" name="Google Shape;105;p19"/>
          <p:cNvCxnSpPr/>
          <p:nvPr/>
        </p:nvCxnSpPr>
        <p:spPr>
          <a:xfrm rot="10800000" flipH="1">
            <a:off x="291350" y="1120700"/>
            <a:ext cx="8236500" cy="111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Economica"/>
                <a:ea typeface="Economica"/>
                <a:cs typeface="Economica"/>
                <a:sym typeface="Economica"/>
              </a:rPr>
              <a:t>Conclusion</a:t>
            </a:r>
            <a:endParaRPr>
              <a:latin typeface="Economica"/>
              <a:ea typeface="Economica"/>
              <a:cs typeface="Economica"/>
              <a:sym typeface="Economica"/>
            </a:endParaRPr>
          </a:p>
        </p:txBody>
      </p:sp>
      <p:sp>
        <p:nvSpPr>
          <p:cNvPr id="111" name="Google Shape;111;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latin typeface="Economica"/>
                <a:ea typeface="Economica"/>
                <a:cs typeface="Economica"/>
                <a:sym typeface="Economica"/>
              </a:rPr>
              <a:t>In order to address child poverty in South Africa, we  recommend</a:t>
            </a:r>
            <a:endParaRPr>
              <a:solidFill>
                <a:schemeClr val="dk1"/>
              </a:solidFill>
              <a:latin typeface="Economica"/>
              <a:ea typeface="Economica"/>
              <a:cs typeface="Economica"/>
              <a:sym typeface="Economica"/>
            </a:endParaRPr>
          </a:p>
          <a:p>
            <a:pPr marL="457200" lvl="0" indent="-342900" algn="l" rtl="0">
              <a:spcBef>
                <a:spcPts val="1200"/>
              </a:spcBef>
              <a:spcAft>
                <a:spcPts val="0"/>
              </a:spcAft>
              <a:buClr>
                <a:schemeClr val="dk1"/>
              </a:buClr>
              <a:buSzPts val="1800"/>
              <a:buFont typeface="Economica"/>
              <a:buChar char="●"/>
            </a:pPr>
            <a:r>
              <a:rPr lang="en">
                <a:solidFill>
                  <a:schemeClr val="dk1"/>
                </a:solidFill>
                <a:latin typeface="Economica"/>
                <a:ea typeface="Economica"/>
                <a:cs typeface="Economica"/>
                <a:sym typeface="Economica"/>
              </a:rPr>
              <a:t>creating short-term nomad schools to facilitate access to schools</a:t>
            </a:r>
            <a:endParaRPr>
              <a:solidFill>
                <a:schemeClr val="dk1"/>
              </a:solidFill>
              <a:latin typeface="Economica"/>
              <a:ea typeface="Economica"/>
              <a:cs typeface="Economica"/>
              <a:sym typeface="Economica"/>
            </a:endParaRPr>
          </a:p>
          <a:p>
            <a:pPr marL="457200" lvl="0" indent="-342900" algn="l" rtl="0">
              <a:spcBef>
                <a:spcPts val="0"/>
              </a:spcBef>
              <a:spcAft>
                <a:spcPts val="0"/>
              </a:spcAft>
              <a:buClr>
                <a:schemeClr val="dk1"/>
              </a:buClr>
              <a:buSzPts val="1800"/>
              <a:buFont typeface="Economica"/>
              <a:buChar char="●"/>
            </a:pPr>
            <a:r>
              <a:rPr lang="en">
                <a:solidFill>
                  <a:schemeClr val="dk1"/>
                </a:solidFill>
                <a:latin typeface="Economica"/>
                <a:ea typeface="Economica"/>
                <a:cs typeface="Economica"/>
                <a:sym typeface="Economica"/>
              </a:rPr>
              <a:t>creating optional, paid service-learning programs to incentivize completion of education until grade 12</a:t>
            </a:r>
            <a:endParaRPr>
              <a:solidFill>
                <a:schemeClr val="dk1"/>
              </a:solidFill>
              <a:latin typeface="Economica"/>
              <a:ea typeface="Economica"/>
              <a:cs typeface="Economica"/>
              <a:sym typeface="Economica"/>
            </a:endParaRPr>
          </a:p>
          <a:p>
            <a:pPr marL="457200" lvl="0" indent="-342900" algn="l" rtl="0">
              <a:spcBef>
                <a:spcPts val="0"/>
              </a:spcBef>
              <a:spcAft>
                <a:spcPts val="0"/>
              </a:spcAft>
              <a:buClr>
                <a:schemeClr val="dk1"/>
              </a:buClr>
              <a:buSzPts val="1800"/>
              <a:buFont typeface="Economica"/>
              <a:buChar char="●"/>
            </a:pPr>
            <a:r>
              <a:rPr lang="en">
                <a:solidFill>
                  <a:schemeClr val="dk1"/>
                </a:solidFill>
                <a:latin typeface="Economica"/>
                <a:ea typeface="Economica"/>
                <a:cs typeface="Economica"/>
                <a:sym typeface="Economica"/>
              </a:rPr>
              <a:t>including survival skills (Entrepreneurial skills) in the school curriculum</a:t>
            </a:r>
            <a:endParaRPr>
              <a:solidFill>
                <a:schemeClr val="dk1"/>
              </a:solidFill>
              <a:latin typeface="Economica"/>
              <a:ea typeface="Economica"/>
              <a:cs typeface="Economica"/>
              <a:sym typeface="Economica"/>
            </a:endParaRPr>
          </a:p>
        </p:txBody>
      </p:sp>
      <p:cxnSp>
        <p:nvCxnSpPr>
          <p:cNvPr id="112" name="Google Shape;112;p20"/>
          <p:cNvCxnSpPr/>
          <p:nvPr/>
        </p:nvCxnSpPr>
        <p:spPr>
          <a:xfrm>
            <a:off x="313775" y="1120600"/>
            <a:ext cx="6107100" cy="22500"/>
          </a:xfrm>
          <a:prstGeom prst="straightConnector1">
            <a:avLst/>
          </a:prstGeom>
          <a:noFill/>
          <a:ln w="9525" cap="flat" cmpd="sng">
            <a:solidFill>
              <a:schemeClr val="dk2"/>
            </a:solidFill>
            <a:prstDash val="solid"/>
            <a:round/>
            <a:headEnd type="none" w="med" len="med"/>
            <a:tailEnd type="none" w="med" len="med"/>
          </a:ln>
        </p:spPr>
      </p:cxnSp>
      <p:pic>
        <p:nvPicPr>
          <p:cNvPr id="113" name="Google Shape;113;p20"/>
          <p:cNvPicPr preferRelativeResize="0"/>
          <p:nvPr/>
        </p:nvPicPr>
        <p:blipFill>
          <a:blip r:embed="rId3">
            <a:alphaModFix/>
          </a:blip>
          <a:stretch>
            <a:fillRect/>
          </a:stretch>
        </p:blipFill>
        <p:spPr>
          <a:xfrm>
            <a:off x="3456013" y="2676350"/>
            <a:ext cx="2231968" cy="21950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a:spLocks noGrp="1"/>
          </p:cNvSpPr>
          <p:nvPr>
            <p:ph type="body" idx="1"/>
          </p:nvPr>
        </p:nvSpPr>
        <p:spPr>
          <a:xfrm>
            <a:off x="1578475" y="1091425"/>
            <a:ext cx="5533800" cy="2403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4500">
                <a:solidFill>
                  <a:schemeClr val="dk1"/>
                </a:solidFill>
                <a:latin typeface="Economica"/>
                <a:ea typeface="Economica"/>
                <a:cs typeface="Economica"/>
                <a:sym typeface="Economica"/>
              </a:rPr>
              <a:t>Thank </a:t>
            </a:r>
            <a:endParaRPr sz="4500">
              <a:solidFill>
                <a:schemeClr val="dk1"/>
              </a:solidFill>
              <a:latin typeface="Economica"/>
              <a:ea typeface="Economica"/>
              <a:cs typeface="Economica"/>
              <a:sym typeface="Economica"/>
            </a:endParaRPr>
          </a:p>
          <a:p>
            <a:pPr marL="0" lvl="0" indent="0" algn="ctr" rtl="0">
              <a:spcBef>
                <a:spcPts val="1200"/>
              </a:spcBef>
              <a:spcAft>
                <a:spcPts val="1200"/>
              </a:spcAft>
              <a:buNone/>
            </a:pPr>
            <a:r>
              <a:rPr lang="en" sz="4500">
                <a:solidFill>
                  <a:schemeClr val="dk1"/>
                </a:solidFill>
                <a:latin typeface="Economica"/>
                <a:ea typeface="Economica"/>
                <a:cs typeface="Economica"/>
                <a:sym typeface="Economica"/>
              </a:rPr>
              <a:t>You! </a:t>
            </a:r>
            <a:r>
              <a:rPr lang="en" sz="3900">
                <a:solidFill>
                  <a:schemeClr val="dk1"/>
                </a:solidFill>
              </a:rPr>
              <a:t> </a:t>
            </a:r>
            <a:endParaRPr sz="39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820">
                <a:latin typeface="Economica"/>
                <a:ea typeface="Economica"/>
                <a:cs typeface="Economica"/>
                <a:sym typeface="Economica"/>
              </a:rPr>
              <a:t>References</a:t>
            </a:r>
            <a:endParaRPr sz="2820">
              <a:latin typeface="Economica"/>
              <a:ea typeface="Economica"/>
              <a:cs typeface="Economica"/>
              <a:sym typeface="Economica"/>
            </a:endParaRPr>
          </a:p>
        </p:txBody>
      </p:sp>
      <p:sp>
        <p:nvSpPr>
          <p:cNvPr id="124" name="Google Shape;124;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292100" algn="l" rtl="0">
              <a:lnSpc>
                <a:spcPct val="100000"/>
              </a:lnSpc>
              <a:spcBef>
                <a:spcPts val="0"/>
              </a:spcBef>
              <a:spcAft>
                <a:spcPts val="0"/>
              </a:spcAft>
              <a:buClr>
                <a:schemeClr val="dk1"/>
              </a:buClr>
              <a:buSzPts val="1000"/>
              <a:buFont typeface="Economica"/>
              <a:buAutoNum type="arabicPeriod"/>
            </a:pPr>
            <a:r>
              <a:rPr lang="en" sz="1000">
                <a:solidFill>
                  <a:schemeClr val="dk1"/>
                </a:solidFill>
                <a:latin typeface="Economica"/>
                <a:ea typeface="Economica"/>
                <a:cs typeface="Economica"/>
                <a:sym typeface="Economica"/>
              </a:rPr>
              <a:t>Barnes, H., Hall, K., Sambu, W., Wright, G., &amp; Zembe-Mkabile, W. (2017). </a:t>
            </a:r>
            <a:r>
              <a:rPr lang="en" sz="1000" i="1">
                <a:solidFill>
                  <a:schemeClr val="dk1"/>
                </a:solidFill>
                <a:latin typeface="Economica"/>
                <a:ea typeface="Economica"/>
                <a:cs typeface="Economica"/>
                <a:sym typeface="Economica"/>
              </a:rPr>
              <a:t>Review of research evidence on child poverty in South Africa</a:t>
            </a:r>
            <a:r>
              <a:rPr lang="en" sz="1000">
                <a:solidFill>
                  <a:schemeClr val="dk1"/>
                </a:solidFill>
                <a:latin typeface="Economica"/>
                <a:ea typeface="Economica"/>
                <a:cs typeface="Economica"/>
                <a:sym typeface="Economica"/>
              </a:rPr>
              <a:t>. </a:t>
            </a:r>
            <a:r>
              <a:rPr lang="en" sz="1000" u="sng">
                <a:solidFill>
                  <a:schemeClr val="dk1"/>
                </a:solidFill>
                <a:latin typeface="Economica"/>
                <a:ea typeface="Economica"/>
                <a:cs typeface="Economica"/>
                <a:sym typeface="Economica"/>
                <a:hlinkClick r:id="rId3">
                  <a:extLst>
                    <a:ext uri="{A12FA001-AC4F-418D-AE19-62706E023703}">
                      <ahyp:hlinkClr xmlns:ahyp="http://schemas.microsoft.com/office/drawing/2018/hyperlinkcolor" val="tx"/>
                    </a:ext>
                  </a:extLst>
                </a:hlinkClick>
              </a:rPr>
              <a:t>http://childrencount.uct.ac.za/uploads/publications/Policy_Brief_Review%20of%20research%20evidence%20on%20child%20poverty%20in%20South%20Africa.pdf</a:t>
            </a:r>
            <a:r>
              <a:rPr lang="en" sz="1000">
                <a:solidFill>
                  <a:schemeClr val="dk1"/>
                </a:solidFill>
                <a:latin typeface="Economica"/>
                <a:ea typeface="Economica"/>
                <a:cs typeface="Economica"/>
                <a:sym typeface="Economica"/>
              </a:rPr>
              <a:t> </a:t>
            </a:r>
            <a:endParaRPr sz="1000">
              <a:solidFill>
                <a:schemeClr val="dk1"/>
              </a:solidFill>
              <a:latin typeface="Economica"/>
              <a:ea typeface="Economica"/>
              <a:cs typeface="Economica"/>
              <a:sym typeface="Economica"/>
            </a:endParaRPr>
          </a:p>
          <a:p>
            <a:pPr marL="457200" lvl="0" indent="-292100" algn="l" rtl="0">
              <a:lnSpc>
                <a:spcPct val="100000"/>
              </a:lnSpc>
              <a:spcBef>
                <a:spcPts val="1000"/>
              </a:spcBef>
              <a:spcAft>
                <a:spcPts val="0"/>
              </a:spcAft>
              <a:buClr>
                <a:schemeClr val="dk1"/>
              </a:buClr>
              <a:buSzPts val="1000"/>
              <a:buFont typeface="Economica"/>
              <a:buAutoNum type="arabicPeriod"/>
            </a:pPr>
            <a:r>
              <a:rPr lang="en" sz="1000">
                <a:solidFill>
                  <a:schemeClr val="dk1"/>
                </a:solidFill>
                <a:latin typeface="Economica"/>
                <a:ea typeface="Economica"/>
                <a:cs typeface="Economica"/>
                <a:sym typeface="Economica"/>
              </a:rPr>
              <a:t>Birdsall, N., Levine, R., &amp; Ibrahim, A. (2005). Towards Universal Primary Education: investments, incentives, and institutions. </a:t>
            </a:r>
            <a:r>
              <a:rPr lang="en" sz="1000" i="1">
                <a:solidFill>
                  <a:schemeClr val="dk1"/>
                </a:solidFill>
                <a:latin typeface="Economica"/>
                <a:ea typeface="Economica"/>
                <a:cs typeface="Economica"/>
                <a:sym typeface="Economica"/>
              </a:rPr>
              <a:t>European Journal of Education Research, Development, and Policy, (40)</a:t>
            </a:r>
            <a:r>
              <a:rPr lang="en" sz="1000">
                <a:solidFill>
                  <a:schemeClr val="dk1"/>
                </a:solidFill>
                <a:latin typeface="Economica"/>
                <a:ea typeface="Economica"/>
                <a:cs typeface="Economica"/>
                <a:sym typeface="Economica"/>
              </a:rPr>
              <a:t>3, 337-349. </a:t>
            </a:r>
            <a:r>
              <a:rPr lang="en" sz="1000" u="sng">
                <a:solidFill>
                  <a:schemeClr val="dk1"/>
                </a:solidFill>
                <a:latin typeface="Economica"/>
                <a:ea typeface="Economica"/>
                <a:cs typeface="Economica"/>
                <a:sym typeface="Economica"/>
                <a:hlinkClick r:id="rId4">
                  <a:extLst>
                    <a:ext uri="{A12FA001-AC4F-418D-AE19-62706E023703}">
                      <ahyp:hlinkClr xmlns:ahyp="http://schemas.microsoft.com/office/drawing/2018/hyperlinkcolor" val="tx"/>
                    </a:ext>
                  </a:extLst>
                </a:hlinkClick>
              </a:rPr>
              <a:t>https://doi.org/10.1111/j.1465-3435.2005.00230.x</a:t>
            </a:r>
            <a:r>
              <a:rPr lang="en" sz="1000">
                <a:solidFill>
                  <a:schemeClr val="dk1"/>
                </a:solidFill>
                <a:latin typeface="Economica"/>
                <a:ea typeface="Economica"/>
                <a:cs typeface="Economica"/>
                <a:sym typeface="Economica"/>
              </a:rPr>
              <a:t> </a:t>
            </a:r>
            <a:endParaRPr sz="1000">
              <a:solidFill>
                <a:schemeClr val="dk1"/>
              </a:solidFill>
              <a:latin typeface="Economica"/>
              <a:ea typeface="Economica"/>
              <a:cs typeface="Economica"/>
              <a:sym typeface="Economica"/>
            </a:endParaRPr>
          </a:p>
          <a:p>
            <a:pPr marL="457200" lvl="0" indent="-292100" algn="l" rtl="0">
              <a:lnSpc>
                <a:spcPct val="100000"/>
              </a:lnSpc>
              <a:spcBef>
                <a:spcPts val="1000"/>
              </a:spcBef>
              <a:spcAft>
                <a:spcPts val="0"/>
              </a:spcAft>
              <a:buClr>
                <a:schemeClr val="dk1"/>
              </a:buClr>
              <a:buSzPts val="1000"/>
              <a:buFont typeface="Economica"/>
              <a:buAutoNum type="arabicPeriod"/>
            </a:pPr>
            <a:r>
              <a:rPr lang="en" sz="1000">
                <a:solidFill>
                  <a:schemeClr val="dk1"/>
                </a:solidFill>
                <a:latin typeface="Economica"/>
                <a:ea typeface="Economica"/>
                <a:cs typeface="Economica"/>
                <a:sym typeface="Economica"/>
              </a:rPr>
              <a:t>Modisaotsile, B. M. (2012). The Failing Standard of Basic Education in South Africa. In </a:t>
            </a:r>
            <a:r>
              <a:rPr lang="en" sz="1000" i="1">
                <a:solidFill>
                  <a:schemeClr val="dk1"/>
                </a:solidFill>
                <a:latin typeface="Economica"/>
                <a:ea typeface="Economica"/>
                <a:cs typeface="Economica"/>
                <a:sym typeface="Economica"/>
              </a:rPr>
              <a:t>AISA Policy Briefs (72)</a:t>
            </a:r>
            <a:r>
              <a:rPr lang="en" sz="1000">
                <a:solidFill>
                  <a:schemeClr val="dk1"/>
                </a:solidFill>
                <a:latin typeface="Economica"/>
                <a:ea typeface="Economica"/>
                <a:cs typeface="Economica"/>
                <a:sym typeface="Economica"/>
              </a:rPr>
              <a:t>. </a:t>
            </a:r>
            <a:r>
              <a:rPr lang="en" sz="1000" u="sng">
                <a:solidFill>
                  <a:schemeClr val="dk1"/>
                </a:solidFill>
                <a:latin typeface="Economica"/>
                <a:ea typeface="Economica"/>
                <a:cs typeface="Economica"/>
                <a:sym typeface="Economica"/>
                <a:hlinkClick r:id="rId5">
                  <a:extLst>
                    <a:ext uri="{A12FA001-AC4F-418D-AE19-62706E023703}">
                      <ahyp:hlinkClr xmlns:ahyp="http://schemas.microsoft.com/office/drawing/2018/hyperlinkcolor" val="tx"/>
                    </a:ext>
                  </a:extLst>
                </a:hlinkClick>
              </a:rPr>
              <a:t>http://www.ai.org.za/wp-content/uploads/downloads/2012/03/No.-72.The-Failing-Standard-of-Basic-Education-in-South-Africa1.pdf</a:t>
            </a:r>
            <a:r>
              <a:rPr lang="en" sz="1000">
                <a:solidFill>
                  <a:schemeClr val="dk1"/>
                </a:solidFill>
                <a:latin typeface="Economica"/>
                <a:ea typeface="Economica"/>
                <a:cs typeface="Economica"/>
                <a:sym typeface="Economica"/>
              </a:rPr>
              <a:t> </a:t>
            </a:r>
            <a:endParaRPr sz="1000">
              <a:solidFill>
                <a:schemeClr val="dk1"/>
              </a:solidFill>
              <a:latin typeface="Economica"/>
              <a:ea typeface="Economica"/>
              <a:cs typeface="Economica"/>
              <a:sym typeface="Economica"/>
            </a:endParaRPr>
          </a:p>
          <a:p>
            <a:pPr marL="457200" lvl="0" indent="-292100" algn="l" rtl="0">
              <a:lnSpc>
                <a:spcPct val="100000"/>
              </a:lnSpc>
              <a:spcBef>
                <a:spcPts val="1000"/>
              </a:spcBef>
              <a:spcAft>
                <a:spcPts val="0"/>
              </a:spcAft>
              <a:buClr>
                <a:schemeClr val="dk1"/>
              </a:buClr>
              <a:buSzPts val="1000"/>
              <a:buFont typeface="Economica"/>
              <a:buAutoNum type="arabicPeriod"/>
            </a:pPr>
            <a:r>
              <a:rPr lang="en" sz="1000">
                <a:solidFill>
                  <a:schemeClr val="dk1"/>
                </a:solidFill>
                <a:highlight>
                  <a:srgbClr val="FFFFFF"/>
                </a:highlight>
                <a:latin typeface="Economica"/>
                <a:ea typeface="Economica"/>
                <a:cs typeface="Economica"/>
                <a:sym typeface="Economica"/>
              </a:rPr>
              <a:t>Mokoena, P., &amp; van Breda, A. D. (2021). School dropout among female learners in rural Mpumalanga, South Africa. </a:t>
            </a:r>
            <a:r>
              <a:rPr lang="en" sz="1000" i="1">
                <a:solidFill>
                  <a:schemeClr val="dk1"/>
                </a:solidFill>
                <a:highlight>
                  <a:srgbClr val="FFFFFF"/>
                </a:highlight>
                <a:latin typeface="Economica"/>
                <a:ea typeface="Economica"/>
                <a:cs typeface="Economica"/>
                <a:sym typeface="Economica"/>
              </a:rPr>
              <a:t>South African Journal of Education</a:t>
            </a:r>
            <a:r>
              <a:rPr lang="en" sz="1000">
                <a:solidFill>
                  <a:schemeClr val="dk1"/>
                </a:solidFill>
                <a:highlight>
                  <a:srgbClr val="FFFFFF"/>
                </a:highlight>
                <a:latin typeface="Economica"/>
                <a:ea typeface="Economica"/>
                <a:cs typeface="Economica"/>
                <a:sym typeface="Economica"/>
              </a:rPr>
              <a:t>, </a:t>
            </a:r>
            <a:r>
              <a:rPr lang="en" sz="1000" i="1">
                <a:solidFill>
                  <a:schemeClr val="dk1"/>
                </a:solidFill>
                <a:highlight>
                  <a:srgbClr val="FFFFFF"/>
                </a:highlight>
                <a:latin typeface="Economica"/>
                <a:ea typeface="Economica"/>
                <a:cs typeface="Economica"/>
                <a:sym typeface="Economica"/>
              </a:rPr>
              <a:t>41</a:t>
            </a:r>
            <a:r>
              <a:rPr lang="en" sz="1000">
                <a:solidFill>
                  <a:schemeClr val="dk1"/>
                </a:solidFill>
                <a:highlight>
                  <a:srgbClr val="FFFFFF"/>
                </a:highlight>
                <a:latin typeface="Economica"/>
                <a:ea typeface="Economica"/>
                <a:cs typeface="Economica"/>
                <a:sym typeface="Economica"/>
              </a:rPr>
              <a:t>(3).</a:t>
            </a:r>
            <a:endParaRPr sz="1000">
              <a:solidFill>
                <a:schemeClr val="dk1"/>
              </a:solidFill>
              <a:latin typeface="Economica"/>
              <a:ea typeface="Economica"/>
              <a:cs typeface="Economica"/>
              <a:sym typeface="Economica"/>
            </a:endParaRPr>
          </a:p>
          <a:p>
            <a:pPr marL="457200" lvl="0" indent="-292100" algn="l" rtl="0">
              <a:lnSpc>
                <a:spcPct val="100000"/>
              </a:lnSpc>
              <a:spcBef>
                <a:spcPts val="1000"/>
              </a:spcBef>
              <a:spcAft>
                <a:spcPts val="0"/>
              </a:spcAft>
              <a:buClr>
                <a:schemeClr val="dk1"/>
              </a:buClr>
              <a:buSzPts val="1000"/>
              <a:buFont typeface="Economica"/>
              <a:buAutoNum type="arabicPeriod"/>
            </a:pPr>
            <a:r>
              <a:rPr lang="en" sz="1000">
                <a:solidFill>
                  <a:schemeClr val="dk1"/>
                </a:solidFill>
                <a:latin typeface="Economica"/>
                <a:ea typeface="Economica"/>
                <a:cs typeface="Economica"/>
                <a:sym typeface="Economica"/>
              </a:rPr>
              <a:t>O’Brien, F. (2005). Grounding service learning in South Africa. </a:t>
            </a:r>
            <a:r>
              <a:rPr lang="en" sz="1000" i="1">
                <a:solidFill>
                  <a:schemeClr val="dk1"/>
                </a:solidFill>
                <a:latin typeface="Economica"/>
                <a:ea typeface="Economica"/>
                <a:cs typeface="Economica"/>
                <a:sym typeface="Economica"/>
              </a:rPr>
              <a:t>Acta Academica Supplementum, 3</a:t>
            </a:r>
            <a:r>
              <a:rPr lang="en" sz="1000">
                <a:solidFill>
                  <a:schemeClr val="dk1"/>
                </a:solidFill>
                <a:latin typeface="Economica"/>
                <a:ea typeface="Economica"/>
                <a:cs typeface="Economica"/>
                <a:sym typeface="Economica"/>
              </a:rPr>
              <a:t>, 64-98. </a:t>
            </a:r>
            <a:r>
              <a:rPr lang="en" sz="1000" u="sng">
                <a:solidFill>
                  <a:schemeClr val="dk1"/>
                </a:solidFill>
                <a:latin typeface="Economica"/>
                <a:ea typeface="Economica"/>
                <a:cs typeface="Economica"/>
                <a:sym typeface="Economica"/>
                <a:hlinkClick r:id="rId6">
                  <a:extLst>
                    <a:ext uri="{A12FA001-AC4F-418D-AE19-62706E023703}">
                      <ahyp:hlinkClr xmlns:ahyp="http://schemas.microsoft.com/office/drawing/2018/hyperlinkcolor" val="tx"/>
                    </a:ext>
                  </a:extLst>
                </a:hlinkClick>
              </a:rPr>
              <a:t>https://scholar.ufs.ac.za/bitstream/handle/11660/9803/academ_supp3_2005_a4.pdf?sequence=1&amp;isAllowed=y</a:t>
            </a:r>
            <a:r>
              <a:rPr lang="en" sz="1000">
                <a:solidFill>
                  <a:schemeClr val="dk1"/>
                </a:solidFill>
                <a:latin typeface="Economica"/>
                <a:ea typeface="Economica"/>
                <a:cs typeface="Economica"/>
                <a:sym typeface="Economica"/>
              </a:rPr>
              <a:t> </a:t>
            </a:r>
            <a:endParaRPr sz="1000">
              <a:solidFill>
                <a:schemeClr val="dk1"/>
              </a:solidFill>
              <a:latin typeface="Economica"/>
              <a:ea typeface="Economica"/>
              <a:cs typeface="Economica"/>
              <a:sym typeface="Economica"/>
            </a:endParaRPr>
          </a:p>
          <a:p>
            <a:pPr marL="457200" lvl="0" indent="-292100" algn="l" rtl="0">
              <a:lnSpc>
                <a:spcPct val="100000"/>
              </a:lnSpc>
              <a:spcBef>
                <a:spcPts val="1000"/>
              </a:spcBef>
              <a:spcAft>
                <a:spcPts val="0"/>
              </a:spcAft>
              <a:buClr>
                <a:schemeClr val="dk1"/>
              </a:buClr>
              <a:buSzPts val="1000"/>
              <a:buFont typeface="Economica"/>
              <a:buAutoNum type="arabicPeriod"/>
            </a:pPr>
            <a:r>
              <a:rPr lang="en" sz="1000">
                <a:solidFill>
                  <a:schemeClr val="dk1"/>
                </a:solidFill>
                <a:latin typeface="Economica"/>
                <a:ea typeface="Economica"/>
                <a:cs typeface="Economica"/>
                <a:sym typeface="Economica"/>
              </a:rPr>
              <a:t>Save the children. (2021). </a:t>
            </a:r>
            <a:r>
              <a:rPr lang="en" sz="1000" i="1">
                <a:solidFill>
                  <a:schemeClr val="dk1"/>
                </a:solidFill>
                <a:latin typeface="Economica"/>
                <a:ea typeface="Economica"/>
                <a:cs typeface="Economica"/>
                <a:sym typeface="Economica"/>
              </a:rPr>
              <a:t>Teen pregnancies in South Africa jump 60% during COVID-19 pandemic</a:t>
            </a:r>
            <a:r>
              <a:rPr lang="en" sz="1000">
                <a:solidFill>
                  <a:schemeClr val="dk1"/>
                </a:solidFill>
                <a:latin typeface="Economica"/>
                <a:ea typeface="Economica"/>
                <a:cs typeface="Economica"/>
                <a:sym typeface="Economica"/>
              </a:rPr>
              <a:t>. </a:t>
            </a:r>
            <a:r>
              <a:rPr lang="en" sz="1000" u="sng">
                <a:solidFill>
                  <a:schemeClr val="dk1"/>
                </a:solidFill>
                <a:latin typeface="Economica"/>
                <a:ea typeface="Economica"/>
                <a:cs typeface="Economica"/>
                <a:sym typeface="Economica"/>
                <a:hlinkClick r:id="rId7">
                  <a:extLst>
                    <a:ext uri="{A12FA001-AC4F-418D-AE19-62706E023703}">
                      <ahyp:hlinkClr xmlns:ahyp="http://schemas.microsoft.com/office/drawing/2018/hyperlinkcolor" val="tx"/>
                    </a:ext>
                  </a:extLst>
                </a:hlinkClick>
              </a:rPr>
              <a:t>https://reliefweb.int/report/south-africa/teen-pregnancies-south-africa-jump-60-during-covid-19-pandemic#:~:text=New%20figures%20from%20the%20Gauteng,same%20period%20a%20year%20earlier</a:t>
            </a:r>
            <a:r>
              <a:rPr lang="en" sz="1000">
                <a:solidFill>
                  <a:schemeClr val="dk1"/>
                </a:solidFill>
                <a:latin typeface="Economica"/>
                <a:ea typeface="Economica"/>
                <a:cs typeface="Economica"/>
                <a:sym typeface="Economica"/>
              </a:rPr>
              <a:t>.</a:t>
            </a:r>
            <a:endParaRPr sz="1000">
              <a:solidFill>
                <a:schemeClr val="dk1"/>
              </a:solidFill>
              <a:latin typeface="Economica"/>
              <a:ea typeface="Economica"/>
              <a:cs typeface="Economica"/>
              <a:sym typeface="Economica"/>
            </a:endParaRPr>
          </a:p>
          <a:p>
            <a:pPr marL="457200" lvl="0" indent="-292100" algn="l" rtl="0">
              <a:lnSpc>
                <a:spcPct val="100000"/>
              </a:lnSpc>
              <a:spcBef>
                <a:spcPts val="1000"/>
              </a:spcBef>
              <a:spcAft>
                <a:spcPts val="0"/>
              </a:spcAft>
              <a:buClr>
                <a:schemeClr val="dk1"/>
              </a:buClr>
              <a:buSzPts val="1000"/>
              <a:buFont typeface="Economica"/>
              <a:buAutoNum type="arabicPeriod"/>
            </a:pPr>
            <a:r>
              <a:rPr lang="en" sz="1000">
                <a:solidFill>
                  <a:schemeClr val="dk1"/>
                </a:solidFill>
                <a:latin typeface="Economica"/>
                <a:ea typeface="Economica"/>
                <a:cs typeface="Economica"/>
                <a:sym typeface="Economica"/>
              </a:rPr>
              <a:t>UNICEF. (2020). </a:t>
            </a:r>
            <a:r>
              <a:rPr lang="en" sz="1000" i="1">
                <a:solidFill>
                  <a:schemeClr val="dk1"/>
                </a:solidFill>
                <a:latin typeface="Economica"/>
                <a:ea typeface="Economica"/>
                <a:cs typeface="Economica"/>
                <a:sym typeface="Economica"/>
              </a:rPr>
              <a:t>Child Poverty in South Africa: A Multiple Overlapping Deprivation Analysis. Summary</a:t>
            </a:r>
            <a:r>
              <a:rPr lang="en" sz="1000">
                <a:solidFill>
                  <a:schemeClr val="dk1"/>
                </a:solidFill>
                <a:latin typeface="Economica"/>
                <a:ea typeface="Economica"/>
                <a:cs typeface="Economica"/>
                <a:sym typeface="Economica"/>
              </a:rPr>
              <a:t>. </a:t>
            </a:r>
            <a:r>
              <a:rPr lang="en" sz="1000" u="sng">
                <a:solidFill>
                  <a:schemeClr val="dk1"/>
                </a:solidFill>
                <a:latin typeface="Economica"/>
                <a:ea typeface="Economica"/>
                <a:cs typeface="Economica"/>
                <a:sym typeface="Economica"/>
                <a:hlinkClick r:id="rId8">
                  <a:extLst>
                    <a:ext uri="{A12FA001-AC4F-418D-AE19-62706E023703}">
                      <ahyp:hlinkClr xmlns:ahyp="http://schemas.microsoft.com/office/drawing/2018/hyperlinkcolor" val="tx"/>
                    </a:ext>
                  </a:extLst>
                </a:hlinkClick>
              </a:rPr>
              <a:t>https://www.unicef.org/southafrica/media/4241/file/ZAF-multidimensional-child-poverty-analysis-policy-brief-07July-2020.pdf</a:t>
            </a:r>
            <a:endParaRPr sz="1000">
              <a:solidFill>
                <a:schemeClr val="dk1"/>
              </a:solidFill>
              <a:latin typeface="Economica"/>
              <a:ea typeface="Economica"/>
              <a:cs typeface="Economica"/>
              <a:sym typeface="Economica"/>
            </a:endParaRPr>
          </a:p>
          <a:p>
            <a:pPr marL="457200" lvl="0" indent="-292100" algn="l" rtl="0">
              <a:lnSpc>
                <a:spcPct val="100000"/>
              </a:lnSpc>
              <a:spcBef>
                <a:spcPts val="1000"/>
              </a:spcBef>
              <a:spcAft>
                <a:spcPts val="0"/>
              </a:spcAft>
              <a:buClr>
                <a:schemeClr val="dk1"/>
              </a:buClr>
              <a:buSzPts val="1000"/>
              <a:buFont typeface="Economica"/>
              <a:buAutoNum type="arabicPeriod"/>
            </a:pPr>
            <a:r>
              <a:rPr lang="en" sz="1000">
                <a:solidFill>
                  <a:schemeClr val="dk1"/>
                </a:solidFill>
                <a:latin typeface="Economica"/>
                <a:ea typeface="Economica"/>
                <a:cs typeface="Economica"/>
                <a:sym typeface="Economica"/>
              </a:rPr>
              <a:t>Willan, S. (2013). </a:t>
            </a:r>
            <a:r>
              <a:rPr lang="en" sz="1000" i="1">
                <a:solidFill>
                  <a:schemeClr val="dk1"/>
                </a:solidFill>
                <a:latin typeface="Economica"/>
                <a:ea typeface="Economica"/>
                <a:cs typeface="Economica"/>
                <a:sym typeface="Economica"/>
              </a:rPr>
              <a:t>A review of teenage pregnancy in South Africa – experiences of schooling, and knowledge and access to sexual and reproductive health services</a:t>
            </a:r>
            <a:r>
              <a:rPr lang="en" sz="1000">
                <a:solidFill>
                  <a:schemeClr val="dk1"/>
                </a:solidFill>
                <a:latin typeface="Economica"/>
                <a:ea typeface="Economica"/>
                <a:cs typeface="Economica"/>
                <a:sym typeface="Economica"/>
              </a:rPr>
              <a:t>. </a:t>
            </a:r>
            <a:r>
              <a:rPr lang="en" sz="1000" u="sng">
                <a:solidFill>
                  <a:schemeClr val="dk1"/>
                </a:solidFill>
                <a:latin typeface="Economica"/>
                <a:ea typeface="Economica"/>
                <a:cs typeface="Economica"/>
                <a:sym typeface="Economica"/>
                <a:hlinkClick r:id="rId9">
                  <a:extLst>
                    <a:ext uri="{A12FA001-AC4F-418D-AE19-62706E023703}">
                      <ahyp:hlinkClr xmlns:ahyp="http://schemas.microsoft.com/office/drawing/2018/hyperlinkcolor" val="tx"/>
                    </a:ext>
                  </a:extLst>
                </a:hlinkClick>
              </a:rPr>
              <a:t>https://healtheducationresources.unesco.org/fr/library/documents/review-teenage-pregnancy-south-africa-experiences-schooling-and-knowledge-and</a:t>
            </a:r>
            <a:r>
              <a:rPr lang="en" sz="1000">
                <a:solidFill>
                  <a:schemeClr val="dk1"/>
                </a:solidFill>
                <a:latin typeface="Economica"/>
                <a:ea typeface="Economica"/>
                <a:cs typeface="Economica"/>
                <a:sym typeface="Economica"/>
              </a:rPr>
              <a:t> </a:t>
            </a:r>
            <a:endParaRPr sz="1000">
              <a:solidFill>
                <a:schemeClr val="dk1"/>
              </a:solidFill>
              <a:latin typeface="Economica"/>
              <a:ea typeface="Economica"/>
              <a:cs typeface="Economica"/>
              <a:sym typeface="Economica"/>
            </a:endParaRPr>
          </a:p>
          <a:p>
            <a:pPr marL="457200" lvl="0" indent="0" algn="l" rtl="0">
              <a:lnSpc>
                <a:spcPct val="100000"/>
              </a:lnSpc>
              <a:spcBef>
                <a:spcPts val="1000"/>
              </a:spcBef>
              <a:spcAft>
                <a:spcPts val="1000"/>
              </a:spcAft>
              <a:buNone/>
            </a:pPr>
            <a:endParaRPr sz="1000">
              <a:solidFill>
                <a:schemeClr val="dk1"/>
              </a:solidFill>
            </a:endParaRPr>
          </a:p>
        </p:txBody>
      </p:sp>
      <p:cxnSp>
        <p:nvCxnSpPr>
          <p:cNvPr id="125" name="Google Shape;125;p22"/>
          <p:cNvCxnSpPr/>
          <p:nvPr/>
        </p:nvCxnSpPr>
        <p:spPr>
          <a:xfrm rot="10800000" flipH="1">
            <a:off x="291350" y="1120700"/>
            <a:ext cx="8236500" cy="111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1592</Words>
  <Application>Microsoft Office PowerPoint</Application>
  <PresentationFormat>On-screen Show (16:9)</PresentationFormat>
  <Paragraphs>65</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Economica</vt:lpstr>
      <vt:lpstr>Simple Light</vt:lpstr>
      <vt:lpstr>Reducing child poverty through child education</vt:lpstr>
      <vt:lpstr>Multidimensional and Intergenerational Child Poverty:</vt:lpstr>
      <vt:lpstr>The challenges children face in accessing and completing education</vt:lpstr>
      <vt:lpstr>How can we address the difficulty to access school? </vt:lpstr>
      <vt:lpstr>How can we address the difficulties of staying in school? </vt:lpstr>
      <vt:lpstr>Well regulated service learning program</vt:lpstr>
      <vt:lpstr>Conclusion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child poverty through child education</dc:title>
  <cp:lastModifiedBy>Jareef Martuza</cp:lastModifiedBy>
  <cp:revision>1</cp:revision>
  <dcterms:modified xsi:type="dcterms:W3CDTF">2022-06-16T14:17:38Z</dcterms:modified>
</cp:coreProperties>
</file>